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57" r:id="rId5"/>
    <p:sldId id="261" r:id="rId6"/>
    <p:sldId id="259" r:id="rId7"/>
    <p:sldId id="260" r:id="rId8"/>
    <p:sldId id="262" r:id="rId9"/>
    <p:sldId id="263" r:id="rId10"/>
    <p:sldId id="265" r:id="rId11"/>
    <p:sldId id="264" r:id="rId12"/>
    <p:sldId id="266" r:id="rId13"/>
    <p:sldId id="268" r:id="rId14"/>
    <p:sldId id="267" r:id="rId15"/>
    <p:sldId id="273" r:id="rId16"/>
    <p:sldId id="274" r:id="rId17"/>
    <p:sldId id="269" r:id="rId18"/>
    <p:sldId id="270" r:id="rId19"/>
    <p:sldId id="271" r:id="rId20"/>
    <p:sldId id="275" r:id="rId21"/>
    <p:sldId id="276" r:id="rId22"/>
    <p:sldId id="278" r:id="rId23"/>
    <p:sldId id="277" r:id="rId24"/>
    <p:sldId id="279" r:id="rId25"/>
    <p:sldId id="280"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BEEC8-204C-2912-0F52-FAA4D8F322C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1A57CBE-C539-00F9-3482-F2D5BC899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5C2CE1E-C161-28BB-8F49-1428F10FBEC9}"/>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8A3C0B5A-616A-CE2B-189D-87A887E6548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F9B3DF-D335-1F0B-021D-0EF67D29D720}"/>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315303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3BBB3-7979-798A-9D04-0E88ADE1807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95A0D5F-E223-B2CC-6FD7-C2B591559CE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234AE79-FB57-9F1B-7CA4-434A97878ACF}"/>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3D03BB92-52BB-3140-F2E9-0049532B369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01A3FBE-FF04-7A1F-28ED-1F8CE540D942}"/>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406584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6C62E07-9259-4349-FA1C-D6113B1F669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3C12789-8819-7AEA-13F9-B3A4BF793B0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E50E6CD-A0DA-0E4B-C95E-60734150F7CA}"/>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C44B6299-632C-AAAB-C2B9-798818B99B4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20AC1EB-E2D3-09C8-C09D-D769C45F07FB}"/>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273093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D19DD-5261-B8DE-C652-D86C1305A33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D6C377D-1C4C-51E3-311D-F49C272ADE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D926D8E-3D22-EA8E-F31A-D8CE95445B60}"/>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69D6A913-EC7E-928E-8A75-4DEC93E32B1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2B3FDA3-94A4-E578-B18B-16CB17CD0170}"/>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137917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B4F83-75D5-8C59-1812-28C8633749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66846EB-A259-6344-25EB-F6CF87DE9E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F80E7A-2E66-54BD-988C-5157CDA9BE3C}"/>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675FAC2D-A1F9-8A51-8033-BB0668963B9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AF9C01A-7AE8-1744-E085-689CF9BB5DD8}"/>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270272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AF624-4DDB-A9BF-D4EF-2A9D9C402FC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73F0BC1-1634-87A9-B35D-6C2295DBA6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D424C02-D3EC-3153-6175-6D5D9F9E981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E23610D-137C-BAC2-96F7-0FB8C97C1AEB}"/>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6" name="Tijdelijke aanduiding voor voettekst 5">
            <a:extLst>
              <a:ext uri="{FF2B5EF4-FFF2-40B4-BE49-F238E27FC236}">
                <a16:creationId xmlns:a16="http://schemas.microsoft.com/office/drawing/2014/main" id="{B03BD6E3-204F-5C6D-7F8B-9D3918E6CA6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0810539-F425-6C7A-F422-F39FCE489388}"/>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358476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5B126-BDF7-5FBA-B2A5-8BCDAEEC215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B72CD45-2615-7F9C-8CF4-EAED8DC5F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1970E4-6D8B-D5E0-920B-11BD0EE003A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35488C7-2BCA-5A2B-E192-9CBF38F01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415AF51-18BE-A2DA-B5DD-2CEFAF550B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BE4D114-C890-3587-8E3C-C6BA2FF0A4E3}"/>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8" name="Tijdelijke aanduiding voor voettekst 7">
            <a:extLst>
              <a:ext uri="{FF2B5EF4-FFF2-40B4-BE49-F238E27FC236}">
                <a16:creationId xmlns:a16="http://schemas.microsoft.com/office/drawing/2014/main" id="{B13E86BB-920C-5795-8362-5BBBA83C390C}"/>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3C106CBC-76FA-E5B5-6DF4-C14925C95600}"/>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269335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75774-5927-0ECB-9F98-25BBDF4D6DD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8C501890-DAD6-008F-512D-20A304C7882A}"/>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4" name="Tijdelijke aanduiding voor voettekst 3">
            <a:extLst>
              <a:ext uri="{FF2B5EF4-FFF2-40B4-BE49-F238E27FC236}">
                <a16:creationId xmlns:a16="http://schemas.microsoft.com/office/drawing/2014/main" id="{5B602DEB-DB50-54CE-3C68-6B511CE0071A}"/>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6A6C26E-9F27-5F60-DE12-26C7B8780FA5}"/>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18085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10865-7E0D-6434-927A-1ECA6C1F6C89}"/>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3" name="Tijdelijke aanduiding voor voettekst 2">
            <a:extLst>
              <a:ext uri="{FF2B5EF4-FFF2-40B4-BE49-F238E27FC236}">
                <a16:creationId xmlns:a16="http://schemas.microsoft.com/office/drawing/2014/main" id="{FE06F1F4-E62E-2170-5C13-6C3B83DB887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0D39098-2556-B4B9-1349-7B388E035F1C}"/>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16357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A6240-5AF6-A2E5-D541-9CB22FB95D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C4A676F-C28B-C6AC-92D0-0B5359B42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EA9D017-C71D-B933-1942-440686E6E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254D0D-777A-BEAF-D3DE-940B9431A9DB}"/>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6" name="Tijdelijke aanduiding voor voettekst 5">
            <a:extLst>
              <a:ext uri="{FF2B5EF4-FFF2-40B4-BE49-F238E27FC236}">
                <a16:creationId xmlns:a16="http://schemas.microsoft.com/office/drawing/2014/main" id="{D74ABFD6-7DB9-36AE-029D-F4377BFFFDC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8A88FA8-76B0-EE8B-B22E-EF41E5FC3DCF}"/>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111350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A3B3D-BE48-222D-CEE8-F9D490D56C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6C15FF7-DAE9-3FD7-AE8E-29FE396A5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FFBD43B-CFAB-4DEC-7A1D-5679140ED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EE9C75-CD16-DDCB-CF83-D720788EFF56}"/>
              </a:ext>
            </a:extLst>
          </p:cNvPr>
          <p:cNvSpPr>
            <a:spLocks noGrp="1"/>
          </p:cNvSpPr>
          <p:nvPr>
            <p:ph type="dt" sz="half" idx="10"/>
          </p:nvPr>
        </p:nvSpPr>
        <p:spPr/>
        <p:txBody>
          <a:bodyPr/>
          <a:lstStyle/>
          <a:p>
            <a:fld id="{F42375C2-233E-491F-832C-4271B8AE6303}" type="datetimeFigureOut">
              <a:rPr lang="nl-BE" smtClean="0"/>
              <a:t>20/11/2024</a:t>
            </a:fld>
            <a:endParaRPr lang="nl-BE"/>
          </a:p>
        </p:txBody>
      </p:sp>
      <p:sp>
        <p:nvSpPr>
          <p:cNvPr id="6" name="Tijdelijke aanduiding voor voettekst 5">
            <a:extLst>
              <a:ext uri="{FF2B5EF4-FFF2-40B4-BE49-F238E27FC236}">
                <a16:creationId xmlns:a16="http://schemas.microsoft.com/office/drawing/2014/main" id="{F20EA8A4-CA95-5F46-B974-14370798E43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BCFDA5D-8AAF-703B-509F-14820A195315}"/>
              </a:ext>
            </a:extLst>
          </p:cNvPr>
          <p:cNvSpPr>
            <a:spLocks noGrp="1"/>
          </p:cNvSpPr>
          <p:nvPr>
            <p:ph type="sldNum" sz="quarter" idx="12"/>
          </p:nvPr>
        </p:nvSpPr>
        <p:spPr/>
        <p:txBody>
          <a:bodyPr/>
          <a:lstStyle/>
          <a:p>
            <a:fld id="{3017AB11-B4AA-4CAC-B760-05ADB3D92CE3}" type="slidenum">
              <a:rPr lang="nl-BE" smtClean="0"/>
              <a:t>‹nr.›</a:t>
            </a:fld>
            <a:endParaRPr lang="nl-BE"/>
          </a:p>
        </p:txBody>
      </p:sp>
    </p:spTree>
    <p:extLst>
      <p:ext uri="{BB962C8B-B14F-4D97-AF65-F5344CB8AC3E}">
        <p14:creationId xmlns:p14="http://schemas.microsoft.com/office/powerpoint/2010/main" val="318849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822BE1-0952-8A63-29FB-BB685B565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473DC01-A5CC-1D67-A3FB-1042011A6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8D6ECCB-9FB2-C1B3-290D-CF323742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2375C2-233E-491F-832C-4271B8AE6303}" type="datetimeFigureOut">
              <a:rPr lang="nl-BE" smtClean="0"/>
              <a:t>20/11/2024</a:t>
            </a:fld>
            <a:endParaRPr lang="nl-BE"/>
          </a:p>
        </p:txBody>
      </p:sp>
      <p:sp>
        <p:nvSpPr>
          <p:cNvPr id="5" name="Tijdelijke aanduiding voor voettekst 4">
            <a:extLst>
              <a:ext uri="{FF2B5EF4-FFF2-40B4-BE49-F238E27FC236}">
                <a16:creationId xmlns:a16="http://schemas.microsoft.com/office/drawing/2014/main" id="{2868AD32-FF2A-188E-8CB4-7F97B955C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B4C06786-BEB2-D029-D8DC-5E3F678785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17AB11-B4AA-4CAC-B760-05ADB3D92CE3}" type="slidenum">
              <a:rPr lang="nl-BE" smtClean="0"/>
              <a:t>‹nr.›</a:t>
            </a:fld>
            <a:endParaRPr lang="nl-BE"/>
          </a:p>
        </p:txBody>
      </p:sp>
    </p:spTree>
    <p:extLst>
      <p:ext uri="{BB962C8B-B14F-4D97-AF65-F5344CB8AC3E}">
        <p14:creationId xmlns:p14="http://schemas.microsoft.com/office/powerpoint/2010/main" val="240845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kantoorvanhulle.be" TargetMode="External"/><Relationship Id="rId2" Type="http://schemas.openxmlformats.org/officeDocument/2006/relationships/hyperlink" Target="http://www.advocatenkantoorvanhulle.b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17851-8D38-660A-A18E-089A9213A2CF}"/>
              </a:ext>
            </a:extLst>
          </p:cNvPr>
          <p:cNvSpPr>
            <a:spLocks noGrp="1"/>
          </p:cNvSpPr>
          <p:nvPr>
            <p:ph type="ctrTitle"/>
          </p:nvPr>
        </p:nvSpPr>
        <p:spPr>
          <a:xfrm>
            <a:off x="2490282" y="2736394"/>
            <a:ext cx="7457872" cy="1039137"/>
          </a:xfrm>
        </p:spPr>
        <p:txBody>
          <a:bodyPr>
            <a:normAutofit fontScale="90000"/>
          </a:bodyPr>
          <a:lstStyle/>
          <a:p>
            <a:r>
              <a:rPr lang="nl-BE" dirty="0"/>
              <a:t>Juridische uitgangspunten &amp; valkuilen </a:t>
            </a:r>
            <a:br>
              <a:rPr lang="nl-BE" dirty="0"/>
            </a:br>
            <a:r>
              <a:rPr lang="nl-BE" dirty="0"/>
              <a:t>bij verkavelen</a:t>
            </a:r>
          </a:p>
        </p:txBody>
      </p:sp>
      <p:sp>
        <p:nvSpPr>
          <p:cNvPr id="3" name="Ondertitel 2">
            <a:extLst>
              <a:ext uri="{FF2B5EF4-FFF2-40B4-BE49-F238E27FC236}">
                <a16:creationId xmlns:a16="http://schemas.microsoft.com/office/drawing/2014/main" id="{C674A8C2-922A-00F9-E77D-9525E41E6485}"/>
              </a:ext>
            </a:extLst>
          </p:cNvPr>
          <p:cNvSpPr>
            <a:spLocks noGrp="1"/>
          </p:cNvSpPr>
          <p:nvPr>
            <p:ph type="subTitle" idx="1"/>
          </p:nvPr>
        </p:nvSpPr>
        <p:spPr>
          <a:xfrm>
            <a:off x="1524000" y="3602037"/>
            <a:ext cx="9144000" cy="2387599"/>
          </a:xfrm>
        </p:spPr>
        <p:txBody>
          <a:bodyPr>
            <a:normAutofit/>
          </a:bodyPr>
          <a:lstStyle/>
          <a:p>
            <a:endParaRPr lang="nl-BE" dirty="0"/>
          </a:p>
          <a:p>
            <a:pPr algn="r"/>
            <a:endParaRPr lang="nl-BE" dirty="0"/>
          </a:p>
          <a:p>
            <a:pPr algn="r"/>
            <a:r>
              <a:rPr lang="nl-BE" dirty="0"/>
              <a:t>Gent, 20.11.2024</a:t>
            </a:r>
          </a:p>
          <a:p>
            <a:pPr algn="r"/>
            <a:r>
              <a:rPr lang="nl-BE" dirty="0"/>
              <a:t>Mr. Stijn Van Hulle</a:t>
            </a:r>
          </a:p>
          <a:p>
            <a:pPr algn="r"/>
            <a:endParaRPr lang="nl-BE" dirty="0"/>
          </a:p>
          <a:p>
            <a:pPr algn="r"/>
            <a:endParaRPr lang="nl-BE" dirty="0"/>
          </a:p>
        </p:txBody>
      </p:sp>
      <p:pic>
        <p:nvPicPr>
          <p:cNvPr id="4" name="Afbeelding 3">
            <a:extLst>
              <a:ext uri="{FF2B5EF4-FFF2-40B4-BE49-F238E27FC236}">
                <a16:creationId xmlns:a16="http://schemas.microsoft.com/office/drawing/2014/main" id="{525F8A40-E942-B1F2-AEFA-20B83C072B5F}"/>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781522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49821-6793-B0B2-E47C-1FEC307D30EF}"/>
              </a:ext>
            </a:extLst>
          </p:cNvPr>
          <p:cNvSpPr>
            <a:spLocks noGrp="1"/>
          </p:cNvSpPr>
          <p:nvPr>
            <p:ph type="title"/>
          </p:nvPr>
        </p:nvSpPr>
        <p:spPr>
          <a:xfrm>
            <a:off x="838200" y="2203450"/>
            <a:ext cx="10515600" cy="2673350"/>
          </a:xfrm>
        </p:spPr>
        <p:txBody>
          <a:bodyPr>
            <a:normAutofit fontScale="90000"/>
          </a:bodyPr>
          <a:lstStyle/>
          <a:p>
            <a:br>
              <a:rPr lang="nl-BE" dirty="0"/>
            </a:br>
            <a:r>
              <a:rPr lang="nl-BE" dirty="0"/>
              <a:t>De overheid zelf de pen laten vasthouden om een niet diligent opgestelde verkavelingsvoorschriften  en grafisch plan te laten corrigeren in de te nemen verkavelingsvergunning? </a:t>
            </a:r>
            <a:br>
              <a:rPr lang="nl-BE" dirty="0"/>
            </a:br>
            <a:br>
              <a:rPr lang="nl-BE" dirty="0"/>
            </a:br>
            <a:r>
              <a:rPr lang="nl-BE" dirty="0"/>
              <a:t>Hoewel veelvoorkomend, op te passen …</a:t>
            </a:r>
            <a:br>
              <a:rPr lang="nl-BE" dirty="0"/>
            </a:br>
            <a:br>
              <a:rPr lang="nl-BE" dirty="0"/>
            </a:br>
            <a:endParaRPr lang="nl-BE" dirty="0"/>
          </a:p>
        </p:txBody>
      </p:sp>
      <p:pic>
        <p:nvPicPr>
          <p:cNvPr id="4" name="Afbeelding 3">
            <a:extLst>
              <a:ext uri="{FF2B5EF4-FFF2-40B4-BE49-F238E27FC236}">
                <a16:creationId xmlns:a16="http://schemas.microsoft.com/office/drawing/2014/main" id="{9B5512A2-6F4E-175C-DA45-065F892236CD}"/>
              </a:ext>
            </a:extLst>
          </p:cNvPr>
          <p:cNvPicPr>
            <a:picLocks noChangeAspect="1"/>
          </p:cNvPicPr>
          <p:nvPr/>
        </p:nvPicPr>
        <p:blipFill>
          <a:blip r:embed="rId2"/>
          <a:stretch>
            <a:fillRect/>
          </a:stretch>
        </p:blipFill>
        <p:spPr>
          <a:xfrm>
            <a:off x="8429512" y="5298889"/>
            <a:ext cx="2591025" cy="682811"/>
          </a:xfrm>
          <a:prstGeom prst="rect">
            <a:avLst/>
          </a:prstGeom>
        </p:spPr>
      </p:pic>
    </p:spTree>
    <p:extLst>
      <p:ext uri="{BB962C8B-B14F-4D97-AF65-F5344CB8AC3E}">
        <p14:creationId xmlns:p14="http://schemas.microsoft.com/office/powerpoint/2010/main" val="300198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6D7750D-C20B-33C7-9E82-C00041EB9CDC}"/>
              </a:ext>
            </a:extLst>
          </p:cNvPr>
          <p:cNvSpPr>
            <a:spLocks noGrp="1"/>
          </p:cNvSpPr>
          <p:nvPr>
            <p:ph idx="1"/>
          </p:nvPr>
        </p:nvSpPr>
        <p:spPr>
          <a:xfrm>
            <a:off x="838200" y="285192"/>
            <a:ext cx="10515600" cy="5548313"/>
          </a:xfrm>
        </p:spPr>
        <p:txBody>
          <a:bodyPr>
            <a:noAutofit/>
          </a:bodyPr>
          <a:lstStyle/>
          <a:p>
            <a:pPr marL="0" indent="0" algn="just">
              <a:buNone/>
            </a:pPr>
            <a:r>
              <a:rPr lang="nl-NL" sz="1600" dirty="0"/>
              <a:t>Niet zo maar ambtshalve: </a:t>
            </a:r>
          </a:p>
          <a:p>
            <a:pPr marL="361950" indent="0" algn="just">
              <a:buNone/>
            </a:pPr>
            <a:r>
              <a:rPr lang="nl-NL" sz="1600" i="1" dirty="0"/>
              <a:t>De rechtsgrond om in graad van bestuurlijk beroep van de vergunningsprocedure wijzigingen aan de aanvraag aan te brengen, is in artikel 64 Omgevingsvergunningsdecreet terug te vinden. Een gewijzigde aanvraag hoeft niet aan een openbaar onderzoek te worden onderworpen als de in artikel 64, tweede lid bepaalde voorwaarden vervuld zijn. Als de voorwaarden niet vervuld zijn, kan de bevoegde overheid beslissen om over de gewijzigde aanvraag een openbaar onderzoek te organiseren en (opnieuw) adviezen in te winnen, zoals bepaald in het derde lid. Anders dan artikel 30, bepaalt artikel 64 Omgevingsvergunningsdecreet niet uitdrukkelijk dat de aanvrager een verzoek tot wijziging van zijn aanvraag indient. Aangezien op de eerste plaats de aanvrager de contouren van de vergunningsaanvraag bepaalt, moet er niettemin worden aangenomen dat ook de toepassing van artikel 64 Omgevingsvergunningsdecreet </a:t>
            </a:r>
            <a:r>
              <a:rPr lang="nl-NL" sz="1600" b="1" i="1" dirty="0"/>
              <a:t>een voorafgaand wijzigingsverzoek van de aanvrager vereist, al dan niet op aansporing van het bestuur.</a:t>
            </a:r>
          </a:p>
          <a:p>
            <a:pPr marL="361950" indent="0" algn="just">
              <a:buNone/>
            </a:pPr>
            <a:r>
              <a:rPr lang="nl-NL" sz="1600" i="1" dirty="0"/>
              <a:t>De aanpassing van de verkavelingsvoorschriften </a:t>
            </a:r>
            <a:r>
              <a:rPr lang="nl-NL" sz="1600" b="1" i="1" dirty="0"/>
              <a:t>waartoe de verwerende partij ambtshalve besloten heeft, moet dan ook als een voorwaarde worden gekwalificeerd</a:t>
            </a:r>
            <a:r>
              <a:rPr lang="nl-NL" sz="1600" i="1" dirty="0"/>
              <a:t>, die noodzakelijk bevonden werd om een niet-vergunbare in een vergunbare aanvraag om te zetten. Dat de verwerende partij in het dictum van haar beslissing de aanpassingen niet uitdrukkelijk als een voorwaarde bestempeld heeft, wettigt geen conclusie in andersluidende zin. De doorgevoerde aanpassingen van de ontworpen verkavelingsvoorschriften blijken een voorwaarde te zijn voor de afgifte van de vergunning</a:t>
            </a:r>
            <a:r>
              <a:rPr lang="nl-NL" sz="1600" b="1" i="1" dirty="0"/>
              <a:t>. Daaruit volgt dat de ambtshalve opgelegde aanpassingen aan de verkavelingsvoorschriften binnen de perken van artikel 74 Omgevingsvergunningsdecreet moeten blijven (proportionaliteitsvereiste).</a:t>
            </a:r>
          </a:p>
          <a:p>
            <a:pPr marL="361950" indent="0" algn="just">
              <a:buNone/>
            </a:pPr>
            <a:r>
              <a:rPr lang="nl-NL" sz="1600" i="1" dirty="0"/>
              <a:t>Luidens de parlementaire toelichting van de ontwerpbepaling die het vroegere artikel 4.2.19, § 1 VCRO werd, houdt de proportionaliteitsvereiste in dat de voorwaarden de aanvraag niet substantieel kunnen wijzigen of beperken. Vervolgens wordt het evident genoemd dat vergunningsvoorwaarden maar kunnen handelen over bijkomende of bijkomstige gegevens.</a:t>
            </a:r>
            <a:endParaRPr lang="nl-BE" sz="1600" i="1" dirty="0"/>
          </a:p>
          <a:p>
            <a:pPr marL="0" indent="0">
              <a:buNone/>
            </a:pPr>
            <a:r>
              <a:rPr lang="nl-BE" sz="1600" dirty="0"/>
              <a:t>Raad Vergunningsbetwistingen (9e k.) nr. A-2122-0483, 17 februari 2022, https://www.dbrc.be/rechtspraak (12 maart 2022); TBO 2022, afl. 2, 74 en http://www.tbo.be/ (17 juni 2022)</a:t>
            </a:r>
          </a:p>
        </p:txBody>
      </p:sp>
    </p:spTree>
    <p:extLst>
      <p:ext uri="{BB962C8B-B14F-4D97-AF65-F5344CB8AC3E}">
        <p14:creationId xmlns:p14="http://schemas.microsoft.com/office/powerpoint/2010/main" val="178768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85662-D43B-C603-DE22-3BFC8E0F833B}"/>
              </a:ext>
            </a:extLst>
          </p:cNvPr>
          <p:cNvSpPr>
            <a:spLocks noGrp="1"/>
          </p:cNvSpPr>
          <p:nvPr>
            <p:ph type="title"/>
          </p:nvPr>
        </p:nvSpPr>
        <p:spPr/>
        <p:txBody>
          <a:bodyPr>
            <a:normAutofit/>
          </a:bodyPr>
          <a:lstStyle/>
          <a:p>
            <a:r>
              <a:rPr lang="nl-BE" sz="2500" dirty="0"/>
              <a:t>Vaak een nieuw OO vereist: </a:t>
            </a:r>
          </a:p>
        </p:txBody>
      </p:sp>
      <p:sp>
        <p:nvSpPr>
          <p:cNvPr id="3" name="Tijdelijke aanduiding voor inhoud 2">
            <a:extLst>
              <a:ext uri="{FF2B5EF4-FFF2-40B4-BE49-F238E27FC236}">
                <a16:creationId xmlns:a16="http://schemas.microsoft.com/office/drawing/2014/main" id="{8D98E536-D3D4-ADFA-717D-11EF621538AB}"/>
              </a:ext>
            </a:extLst>
          </p:cNvPr>
          <p:cNvSpPr>
            <a:spLocks noGrp="1"/>
          </p:cNvSpPr>
          <p:nvPr>
            <p:ph idx="1"/>
          </p:nvPr>
        </p:nvSpPr>
        <p:spPr>
          <a:xfrm>
            <a:off x="838200" y="1202446"/>
            <a:ext cx="10515600" cy="4667250"/>
          </a:xfrm>
        </p:spPr>
        <p:txBody>
          <a:bodyPr>
            <a:noAutofit/>
          </a:bodyPr>
          <a:lstStyle/>
          <a:p>
            <a:pPr marL="0" indent="0" algn="just">
              <a:buNone/>
            </a:pPr>
            <a:r>
              <a:rPr lang="nl-NL" sz="1600" dirty="0"/>
              <a:t>Verkavelingsvoorschriften hebben overeenkomstig artikel 4.2.15, § 2, van de VCRO een reglementair karakter en strekken ertoe via inrichtings- en bebouwingsvoorschriften de plaatselijke goede ruimtelijke ordening van het te verkavelen gebied gedetailleerd weer te geven. De verkavelingsvoorschriften vormen derhalve een belangrijk onderdeel van het verkavelingsdossier en zijn onlosmakelijk verbonden met de verkavelingsplan.</a:t>
            </a:r>
          </a:p>
          <a:p>
            <a:pPr marL="0" indent="0" algn="just">
              <a:buNone/>
            </a:pPr>
            <a:endParaRPr lang="nl-NL" sz="1600" dirty="0"/>
          </a:p>
          <a:p>
            <a:pPr marL="0" indent="0" algn="just">
              <a:buNone/>
            </a:pPr>
            <a:r>
              <a:rPr lang="nl-NL" sz="1600" dirty="0"/>
              <a:t>De verkavelingsvergunning is ten aanzien van de begunstigde te beschouwen als een individuele akte, maar ten aanzien van derden betreft zij een reglementaire akte die de goede ruimtelijke ordening van de omgeving verzekert. De naleving van de verkavelingsplicht raakt om die reden de openbare orde.</a:t>
            </a:r>
          </a:p>
          <a:p>
            <a:pPr marL="0" indent="0" algn="just">
              <a:buNone/>
            </a:pPr>
            <a:endParaRPr lang="nl-NL" sz="1600" dirty="0"/>
          </a:p>
          <a:p>
            <a:pPr marL="0" indent="0" algn="just">
              <a:buNone/>
            </a:pPr>
            <a:r>
              <a:rPr lang="nl-NL" sz="1600" dirty="0"/>
              <a:t>Indien de vergunningverlenende overheid in graad van administratief beroep de verkavelingsvoorschriften in zijn geheel vervangt, worden de rechten van derden mogelijk aangetast. Dit zal het geheel zijn indien de derden reeds tijdens het openbaar onderzoek in eerste aanleg hun bezwaren hebben laten gelden en vervolgens niet in de mogelijkheid worden gesteld om kennis te nemen van de gewijzigde verkavelingsvoorschriften.</a:t>
            </a:r>
          </a:p>
          <a:p>
            <a:pPr marL="0" indent="0" algn="just">
              <a:buNone/>
            </a:pPr>
            <a:endParaRPr lang="nl-NL" sz="1600" dirty="0"/>
          </a:p>
          <a:p>
            <a:pPr marL="0" indent="0" algn="just">
              <a:buNone/>
            </a:pPr>
            <a:r>
              <a:rPr lang="nl-BE" sz="1600" dirty="0"/>
              <a:t>Oude rechtspraak: Raad Vergunningsbetwistingen (2e k.) nr. A/2014/0830, 9 december 2014,    https://www.dbrc.be/rechtspraak/ (15 februari 2016); TROS-Nieuwsbrief 2015 (weergave BOUCKAERT, J.), afl. 11, 39</a:t>
            </a:r>
          </a:p>
          <a:p>
            <a:pPr marL="0" indent="0" algn="just">
              <a:buNone/>
            </a:pPr>
            <a:r>
              <a:rPr lang="nl-BE" sz="1600" dirty="0"/>
              <a:t>Nog actueel in toepassing van de huidige regelgeving (artikel 64 OVD – en mogelijks nog belangrijker in de toekomst bij de modulaire vergunningsprocedure) </a:t>
            </a:r>
          </a:p>
        </p:txBody>
      </p:sp>
      <p:pic>
        <p:nvPicPr>
          <p:cNvPr id="4" name="Afbeelding 3">
            <a:extLst>
              <a:ext uri="{FF2B5EF4-FFF2-40B4-BE49-F238E27FC236}">
                <a16:creationId xmlns:a16="http://schemas.microsoft.com/office/drawing/2014/main" id="{A7570AE2-A7B0-1E28-9A7F-51C830DD92DC}"/>
              </a:ext>
            </a:extLst>
          </p:cNvPr>
          <p:cNvPicPr>
            <a:picLocks noChangeAspect="1"/>
          </p:cNvPicPr>
          <p:nvPr/>
        </p:nvPicPr>
        <p:blipFill>
          <a:blip r:embed="rId2"/>
          <a:stretch>
            <a:fillRect/>
          </a:stretch>
        </p:blipFill>
        <p:spPr>
          <a:xfrm>
            <a:off x="8497605" y="6064250"/>
            <a:ext cx="2591025" cy="682811"/>
          </a:xfrm>
          <a:prstGeom prst="rect">
            <a:avLst/>
          </a:prstGeom>
        </p:spPr>
      </p:pic>
    </p:spTree>
    <p:extLst>
      <p:ext uri="{BB962C8B-B14F-4D97-AF65-F5344CB8AC3E}">
        <p14:creationId xmlns:p14="http://schemas.microsoft.com/office/powerpoint/2010/main" val="89129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56E2D-ADB7-018A-15A7-5B74B45699F6}"/>
              </a:ext>
            </a:extLst>
          </p:cNvPr>
          <p:cNvSpPr>
            <a:spLocks noGrp="1"/>
          </p:cNvSpPr>
          <p:nvPr>
            <p:ph type="title"/>
          </p:nvPr>
        </p:nvSpPr>
        <p:spPr/>
        <p:txBody>
          <a:bodyPr/>
          <a:lstStyle/>
          <a:p>
            <a:r>
              <a:rPr lang="nl-BE" dirty="0"/>
              <a:t>Besluit: </a:t>
            </a:r>
          </a:p>
        </p:txBody>
      </p:sp>
      <p:sp>
        <p:nvSpPr>
          <p:cNvPr id="3" name="Tijdelijke aanduiding voor inhoud 2">
            <a:extLst>
              <a:ext uri="{FF2B5EF4-FFF2-40B4-BE49-F238E27FC236}">
                <a16:creationId xmlns:a16="http://schemas.microsoft.com/office/drawing/2014/main" id="{20434E5B-57AD-F39B-266C-083C12DAD741}"/>
              </a:ext>
            </a:extLst>
          </p:cNvPr>
          <p:cNvSpPr>
            <a:spLocks noGrp="1"/>
          </p:cNvSpPr>
          <p:nvPr>
            <p:ph idx="1"/>
          </p:nvPr>
        </p:nvSpPr>
        <p:spPr/>
        <p:txBody>
          <a:bodyPr/>
          <a:lstStyle/>
          <a:p>
            <a:pPr marL="0" indent="0" algn="just">
              <a:buNone/>
            </a:pPr>
            <a:r>
              <a:rPr lang="nl-BE" dirty="0"/>
              <a:t>Zowel de plannen &amp; de verkavelingsvoorschriften in vooroverleg leggen. </a:t>
            </a:r>
          </a:p>
          <a:p>
            <a:pPr marL="0" indent="0" algn="just">
              <a:buNone/>
            </a:pPr>
            <a:endParaRPr lang="nl-BE" dirty="0"/>
          </a:p>
          <a:p>
            <a:pPr marL="0" indent="0" algn="just">
              <a:buNone/>
            </a:pPr>
            <a:r>
              <a:rPr lang="nl-BE" dirty="0"/>
              <a:t>Het beperken van het vooronderzoek/vooroverleg tot het aantal loten, gaat voorbij aan de eigenheid van een verkavelingsvergunning die zowel op legaliteit, als op goede ruimtelijke ordening verregaand is vastgelegd in de VCRO. </a:t>
            </a:r>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E6329B36-63AA-5948-9E99-1C1A704E09FB}"/>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208421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5C039-AB9D-BBA4-5578-B5213A423F37}"/>
              </a:ext>
            </a:extLst>
          </p:cNvPr>
          <p:cNvSpPr>
            <a:spLocks noGrp="1"/>
          </p:cNvSpPr>
          <p:nvPr>
            <p:ph type="title"/>
          </p:nvPr>
        </p:nvSpPr>
        <p:spPr>
          <a:xfrm>
            <a:off x="838200" y="555626"/>
            <a:ext cx="10515600" cy="1016000"/>
          </a:xfrm>
        </p:spPr>
        <p:txBody>
          <a:bodyPr>
            <a:normAutofit fontScale="90000"/>
          </a:bodyPr>
          <a:lstStyle/>
          <a:p>
            <a:pPr algn="ctr"/>
            <a:r>
              <a:rPr lang="nl-BE" dirty="0"/>
              <a:t>2. Verkavelingswijziging </a:t>
            </a:r>
            <a:r>
              <a:rPr lang="nl-BE" dirty="0" err="1"/>
              <a:t>vs</a:t>
            </a:r>
            <a:r>
              <a:rPr lang="nl-BE" dirty="0"/>
              <a:t> verkaveling</a:t>
            </a:r>
            <a:br>
              <a:rPr lang="nl-BE" dirty="0"/>
            </a:br>
            <a:r>
              <a:rPr lang="nl-BE" dirty="0"/>
              <a:t>Essentieel onderscheid</a:t>
            </a:r>
          </a:p>
        </p:txBody>
      </p:sp>
      <p:sp>
        <p:nvSpPr>
          <p:cNvPr id="3" name="Tijdelijke aanduiding voor inhoud 2">
            <a:extLst>
              <a:ext uri="{FF2B5EF4-FFF2-40B4-BE49-F238E27FC236}">
                <a16:creationId xmlns:a16="http://schemas.microsoft.com/office/drawing/2014/main" id="{69E36BD5-C348-EC5A-1A23-1D703F940606}"/>
              </a:ext>
            </a:extLst>
          </p:cNvPr>
          <p:cNvSpPr>
            <a:spLocks noGrp="1"/>
          </p:cNvSpPr>
          <p:nvPr>
            <p:ph idx="1"/>
          </p:nvPr>
        </p:nvSpPr>
        <p:spPr/>
        <p:txBody>
          <a:bodyPr>
            <a:normAutofit/>
          </a:bodyPr>
          <a:lstStyle/>
          <a:p>
            <a:pPr marL="0" indent="0" algn="just">
              <a:buNone/>
            </a:pPr>
            <a:r>
              <a:rPr lang="nl-BE" dirty="0"/>
              <a:t>Verkavelingswijziging = specifieke procedure in OVD</a:t>
            </a:r>
          </a:p>
          <a:p>
            <a:pPr marL="0" indent="0" algn="just">
              <a:buNone/>
            </a:pPr>
            <a:r>
              <a:rPr lang="nl-BE" dirty="0"/>
              <a:t>Verkaveling = volledig nieuwe aanvraag</a:t>
            </a:r>
          </a:p>
          <a:p>
            <a:pPr marL="0" indent="0" algn="just">
              <a:buNone/>
            </a:pPr>
            <a:endParaRPr lang="nl-BE" dirty="0"/>
          </a:p>
          <a:p>
            <a:pPr marL="0" indent="0" algn="just">
              <a:buNone/>
            </a:pPr>
            <a:r>
              <a:rPr lang="nl-BE" dirty="0"/>
              <a:t>MAAR, een vervallen verkaveling kan niet meer gewijzigd worden wat betreft de “vervallen loten”. Dan is een nieuwe verkaveling noodzakelijk. </a:t>
            </a:r>
          </a:p>
          <a:p>
            <a:pPr marL="0" indent="0" algn="just">
              <a:buNone/>
            </a:pPr>
            <a:r>
              <a:rPr lang="nl-BE" dirty="0"/>
              <a:t>Steeds nagaan in hoeverre de verkaveling voor de nog niet ontwikkelde loten nog niet vervallen is. </a:t>
            </a:r>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C274A98B-0C6B-82A4-D755-EA22F638E086}"/>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34650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52E73-F5C2-9380-67A4-7737EE2956CE}"/>
              </a:ext>
            </a:extLst>
          </p:cNvPr>
          <p:cNvSpPr>
            <a:spLocks noGrp="1"/>
          </p:cNvSpPr>
          <p:nvPr>
            <p:ph type="title"/>
          </p:nvPr>
        </p:nvSpPr>
        <p:spPr/>
        <p:txBody>
          <a:bodyPr/>
          <a:lstStyle/>
          <a:p>
            <a:r>
              <a:rPr lang="nl-BE" dirty="0"/>
              <a:t>Verval van de verkaveling raadpleegbaar? </a:t>
            </a:r>
          </a:p>
        </p:txBody>
      </p:sp>
      <p:sp>
        <p:nvSpPr>
          <p:cNvPr id="3" name="Tijdelijke aanduiding voor inhoud 2">
            <a:extLst>
              <a:ext uri="{FF2B5EF4-FFF2-40B4-BE49-F238E27FC236}">
                <a16:creationId xmlns:a16="http://schemas.microsoft.com/office/drawing/2014/main" id="{92707769-98BE-94BE-4752-3D139FA5AC2F}"/>
              </a:ext>
            </a:extLst>
          </p:cNvPr>
          <p:cNvSpPr>
            <a:spLocks noGrp="1"/>
          </p:cNvSpPr>
          <p:nvPr>
            <p:ph idx="1"/>
          </p:nvPr>
        </p:nvSpPr>
        <p:spPr/>
        <p:txBody>
          <a:bodyPr/>
          <a:lstStyle/>
          <a:p>
            <a:pPr marL="0" indent="0">
              <a:buNone/>
            </a:pPr>
            <a:r>
              <a:rPr lang="nl-BE" dirty="0"/>
              <a:t>Theorie:</a:t>
            </a:r>
          </a:p>
          <a:p>
            <a:pPr marL="0" indent="0">
              <a:buNone/>
            </a:pPr>
            <a:r>
              <a:rPr lang="nl-BE" dirty="0"/>
              <a:t>Het verval wordt ingeschreven in het stedenbouwkundig uittreksel (voortaan via het VIP): </a:t>
            </a:r>
          </a:p>
          <a:p>
            <a:pPr marL="0" indent="0">
              <a:buNone/>
            </a:pPr>
            <a:endParaRPr lang="nl-BE" dirty="0"/>
          </a:p>
          <a:p>
            <a:pPr marL="0" indent="0">
              <a:buNone/>
            </a:pPr>
            <a:r>
              <a:rPr lang="nl-BE" dirty="0"/>
              <a:t>Praktijk:</a:t>
            </a:r>
          </a:p>
          <a:p>
            <a:pPr marL="0" indent="0">
              <a:buNone/>
            </a:pPr>
            <a:r>
              <a:rPr lang="nl-BE" dirty="0"/>
              <a:t>Navraag bij lokaal bestuur, want verval wordt niet automatisch geregistreerd. </a:t>
            </a:r>
          </a:p>
        </p:txBody>
      </p:sp>
      <p:pic>
        <p:nvPicPr>
          <p:cNvPr id="4" name="Afbeelding 3">
            <a:extLst>
              <a:ext uri="{FF2B5EF4-FFF2-40B4-BE49-F238E27FC236}">
                <a16:creationId xmlns:a16="http://schemas.microsoft.com/office/drawing/2014/main" id="{B9865EF8-8C24-8C47-A84B-2E7495FEF1A4}"/>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364266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CC69B-4B1E-4B33-FB73-75B217D9F75B}"/>
              </a:ext>
            </a:extLst>
          </p:cNvPr>
          <p:cNvSpPr>
            <a:spLocks noGrp="1"/>
          </p:cNvSpPr>
          <p:nvPr>
            <p:ph type="title"/>
          </p:nvPr>
        </p:nvSpPr>
        <p:spPr>
          <a:xfrm>
            <a:off x="838200" y="365126"/>
            <a:ext cx="10515600" cy="1025930"/>
          </a:xfrm>
        </p:spPr>
        <p:txBody>
          <a:bodyPr/>
          <a:lstStyle/>
          <a:p>
            <a:r>
              <a:rPr lang="nl-BE" dirty="0"/>
              <a:t>Opgelet:</a:t>
            </a:r>
          </a:p>
        </p:txBody>
      </p:sp>
      <p:sp>
        <p:nvSpPr>
          <p:cNvPr id="3" name="Tijdelijke aanduiding voor inhoud 2">
            <a:extLst>
              <a:ext uri="{FF2B5EF4-FFF2-40B4-BE49-F238E27FC236}">
                <a16:creationId xmlns:a16="http://schemas.microsoft.com/office/drawing/2014/main" id="{4D83D16A-7AA4-0BE8-07C7-7F497D22DE8A}"/>
              </a:ext>
            </a:extLst>
          </p:cNvPr>
          <p:cNvSpPr>
            <a:spLocks noGrp="1"/>
          </p:cNvSpPr>
          <p:nvPr>
            <p:ph idx="1"/>
          </p:nvPr>
        </p:nvSpPr>
        <p:spPr/>
        <p:txBody>
          <a:bodyPr>
            <a:normAutofit fontScale="92500" lnSpcReduction="10000"/>
          </a:bodyPr>
          <a:lstStyle/>
          <a:p>
            <a:pPr marL="0" indent="0" algn="just">
              <a:buNone/>
            </a:pPr>
            <a:r>
              <a:rPr lang="nl-BE" dirty="0"/>
              <a:t>Een verkaveling ouder dan 15 jaar is niet vervallen, maar kan geen weigeringsgrond meer vormen bij de beoordeling van een omgevingsvergunning voor stedenbouwkundige handelingen.</a:t>
            </a:r>
          </a:p>
          <a:p>
            <a:pPr marL="0" indent="0" algn="just">
              <a:buNone/>
            </a:pPr>
            <a:r>
              <a:rPr lang="nl-BE" dirty="0"/>
              <a:t>Er kan van de verkaveling worden afgeweken zonder dat een bijstelling nodig is.  </a:t>
            </a:r>
          </a:p>
          <a:p>
            <a:pPr marL="0" indent="0">
              <a:buNone/>
            </a:pPr>
            <a:endParaRPr lang="nl-BE" dirty="0"/>
          </a:p>
          <a:p>
            <a:pPr marL="0" indent="0">
              <a:buNone/>
            </a:pPr>
            <a:r>
              <a:rPr lang="nl-BE" dirty="0"/>
              <a:t>Handige link:</a:t>
            </a:r>
          </a:p>
          <a:p>
            <a:pPr marL="0" indent="0">
              <a:buNone/>
            </a:pPr>
            <a:r>
              <a:rPr lang="nl-BE" dirty="0"/>
              <a:t>https://omgeving.vlaanderen.be/nl/decreten-en-uitvoeringsbesluiten/wetwijzer/juridische-achtergrondinfo-rond-verkavelen/verkavelingsvoorschriften-van-verkavelingen-ouder-dan-15-jaar-vcro-artikel-431ss1-en-artikel-441-ss2</a:t>
            </a:r>
          </a:p>
          <a:p>
            <a:endParaRPr lang="nl-BE" dirty="0"/>
          </a:p>
        </p:txBody>
      </p:sp>
      <p:pic>
        <p:nvPicPr>
          <p:cNvPr id="4" name="Afbeelding 3">
            <a:extLst>
              <a:ext uri="{FF2B5EF4-FFF2-40B4-BE49-F238E27FC236}">
                <a16:creationId xmlns:a16="http://schemas.microsoft.com/office/drawing/2014/main" id="{558FC378-82D8-2FA6-B294-5B8C0ECCAE8D}"/>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88633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EFEE2-C645-3173-0527-F661B982F453}"/>
              </a:ext>
            </a:extLst>
          </p:cNvPr>
          <p:cNvSpPr>
            <a:spLocks noGrp="1"/>
          </p:cNvSpPr>
          <p:nvPr>
            <p:ph type="title"/>
          </p:nvPr>
        </p:nvSpPr>
        <p:spPr/>
        <p:txBody>
          <a:bodyPr/>
          <a:lstStyle/>
          <a:p>
            <a:pPr algn="ctr"/>
            <a:r>
              <a:rPr lang="nl-BE" dirty="0"/>
              <a:t>3. Splitsing vs. verkaveling</a:t>
            </a:r>
          </a:p>
        </p:txBody>
      </p:sp>
      <p:sp>
        <p:nvSpPr>
          <p:cNvPr id="3" name="Tijdelijke aanduiding voor inhoud 2">
            <a:extLst>
              <a:ext uri="{FF2B5EF4-FFF2-40B4-BE49-F238E27FC236}">
                <a16:creationId xmlns:a16="http://schemas.microsoft.com/office/drawing/2014/main" id="{82ECA5BD-ECF6-BDFE-8610-91C7A7872FEF}"/>
              </a:ext>
            </a:extLst>
          </p:cNvPr>
          <p:cNvSpPr>
            <a:spLocks noGrp="1"/>
          </p:cNvSpPr>
          <p:nvPr>
            <p:ph idx="1"/>
          </p:nvPr>
        </p:nvSpPr>
        <p:spPr/>
        <p:txBody>
          <a:bodyPr>
            <a:normAutofit fontScale="62500" lnSpcReduction="20000"/>
          </a:bodyPr>
          <a:lstStyle/>
          <a:p>
            <a:pPr marL="0" indent="0">
              <a:buNone/>
            </a:pPr>
            <a:r>
              <a:rPr lang="nl-NL" b="0" i="0" dirty="0">
                <a:solidFill>
                  <a:srgbClr val="000000"/>
                </a:solidFill>
                <a:effectLst/>
                <a:latin typeface="Arial" panose="020B0604020202020204" pitchFamily="34" charset="0"/>
              </a:rPr>
              <a:t>Artikel 5.2.2 VCRO: </a:t>
            </a:r>
          </a:p>
          <a:p>
            <a:pPr marL="0" indent="0">
              <a:buNone/>
            </a:pPr>
            <a:r>
              <a:rPr lang="nl-NL" b="0" i="1" dirty="0">
                <a:solidFill>
                  <a:srgbClr val="000000"/>
                </a:solidFill>
                <a:effectLst/>
                <a:latin typeface="Arial" panose="020B0604020202020204" pitchFamily="34" charset="0"/>
              </a:rPr>
              <a:t>Bij verdeling van een onroerend goed zonder dat een omgevingsvergunning voor het verkavelen van gronden is afgegeven, stuurt de instrumenterende ambtenaar met een beveiligde zending, twintig dagen vóór de datum die voor de openbare verkoping of voor de ondertekening van de akte is vastgesteld, het plan van de verdeling en een attest waarin de aard van de akte en de in de akte te vermelden bestemming van de kavels nader worden aangegeven, naar het college van burgemeester en schepenen. De opmerkingen die het college van burgemeester en schepenen eventueel en bij wijze van inlichting maakt, moeten in de akte worden vermeld, evenals de vermelding dat voor de verdeling geen omgevingsvergunning werd afgegeven en dat er geen zekerheid is wat betreft de mogelijkheid om op het goed te bouwen of daarop enige vaste of verplaatsbare inrichting op te stellen die voor bewoning kan worden gebruikt.</a:t>
            </a:r>
            <a:br>
              <a:rPr lang="nl-NL" i="1" dirty="0"/>
            </a:br>
            <a:br>
              <a:rPr lang="nl-NL" i="1" dirty="0"/>
            </a:br>
            <a:r>
              <a:rPr lang="nl-NL" b="0" i="1" dirty="0">
                <a:solidFill>
                  <a:srgbClr val="000000"/>
                </a:solidFill>
                <a:effectLst/>
                <a:latin typeface="Arial" panose="020B0604020202020204" pitchFamily="34" charset="0"/>
              </a:rPr>
              <a:t>De instrumenterende ambtenaar neemt bovendien een verwijzing naar artikel 4.2.1 van deze codex op in de akte.</a:t>
            </a:r>
            <a:br>
              <a:rPr lang="nl-NL" i="1" dirty="0"/>
            </a:br>
            <a:br>
              <a:rPr lang="nl-NL" i="1" dirty="0"/>
            </a:br>
            <a:r>
              <a:rPr lang="nl-NL" b="0" i="1" dirty="0">
                <a:solidFill>
                  <a:srgbClr val="000000"/>
                </a:solidFill>
                <a:effectLst/>
                <a:latin typeface="Arial" panose="020B0604020202020204" pitchFamily="34" charset="0"/>
              </a:rPr>
              <a:t>De onderhandse akten waarin die verrichtingen worden vastgelegd, bevatten dezelfde vermeldingen.</a:t>
            </a:r>
            <a:br>
              <a:rPr lang="nl-NL" i="1" dirty="0"/>
            </a:br>
            <a:br>
              <a:rPr lang="nl-NL" i="1" dirty="0"/>
            </a:br>
            <a:r>
              <a:rPr lang="nl-NL" b="0" i="1" dirty="0">
                <a:solidFill>
                  <a:srgbClr val="000000"/>
                </a:solidFill>
                <a:effectLst/>
                <a:latin typeface="Arial" panose="020B0604020202020204" pitchFamily="34" charset="0"/>
              </a:rPr>
              <a:t>Dit artikel geldt voor alle akten van eigendomsoverdracht of eigendomsverklaring, verhuring voor meer dan negen jaar, erfpacht of opstal.</a:t>
            </a:r>
            <a:endParaRPr lang="nl-BE" i="1" dirty="0"/>
          </a:p>
        </p:txBody>
      </p:sp>
      <p:pic>
        <p:nvPicPr>
          <p:cNvPr id="4" name="Afbeelding 3">
            <a:extLst>
              <a:ext uri="{FF2B5EF4-FFF2-40B4-BE49-F238E27FC236}">
                <a16:creationId xmlns:a16="http://schemas.microsoft.com/office/drawing/2014/main" id="{45B2AEE8-5C5E-D6A4-2633-8FEFD4860E13}"/>
              </a:ext>
            </a:extLst>
          </p:cNvPr>
          <p:cNvPicPr>
            <a:picLocks noChangeAspect="1"/>
          </p:cNvPicPr>
          <p:nvPr/>
        </p:nvPicPr>
        <p:blipFill>
          <a:blip r:embed="rId2"/>
          <a:stretch>
            <a:fillRect/>
          </a:stretch>
        </p:blipFill>
        <p:spPr>
          <a:xfrm>
            <a:off x="8482844" y="5635813"/>
            <a:ext cx="2590476" cy="685714"/>
          </a:xfrm>
          <a:prstGeom prst="rect">
            <a:avLst/>
          </a:prstGeom>
        </p:spPr>
      </p:pic>
    </p:spTree>
    <p:extLst>
      <p:ext uri="{BB962C8B-B14F-4D97-AF65-F5344CB8AC3E}">
        <p14:creationId xmlns:p14="http://schemas.microsoft.com/office/powerpoint/2010/main" val="221107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41FAB-70F6-C5C8-14A6-AB0BFB307E16}"/>
              </a:ext>
            </a:extLst>
          </p:cNvPr>
          <p:cNvSpPr>
            <a:spLocks noGrp="1"/>
          </p:cNvSpPr>
          <p:nvPr>
            <p:ph type="title"/>
          </p:nvPr>
        </p:nvSpPr>
        <p:spPr/>
        <p:txBody>
          <a:bodyPr/>
          <a:lstStyle/>
          <a:p>
            <a:r>
              <a:rPr lang="nl-BE" dirty="0"/>
              <a:t>Ficties en feiten: </a:t>
            </a:r>
          </a:p>
        </p:txBody>
      </p:sp>
      <p:sp>
        <p:nvSpPr>
          <p:cNvPr id="3" name="Tijdelijke aanduiding voor inhoud 2">
            <a:extLst>
              <a:ext uri="{FF2B5EF4-FFF2-40B4-BE49-F238E27FC236}">
                <a16:creationId xmlns:a16="http://schemas.microsoft.com/office/drawing/2014/main" id="{BD7113E0-936E-72F5-07EC-8F345BC25CAB}"/>
              </a:ext>
            </a:extLst>
          </p:cNvPr>
          <p:cNvSpPr>
            <a:spLocks noGrp="1"/>
          </p:cNvSpPr>
          <p:nvPr>
            <p:ph idx="1"/>
          </p:nvPr>
        </p:nvSpPr>
        <p:spPr>
          <a:xfrm>
            <a:off x="838200" y="1253331"/>
            <a:ext cx="10515600" cy="4351338"/>
          </a:xfrm>
        </p:spPr>
        <p:txBody>
          <a:bodyPr>
            <a:normAutofit/>
          </a:bodyPr>
          <a:lstStyle/>
          <a:p>
            <a:pPr marL="514350" indent="-514350" algn="just">
              <a:buAutoNum type="arabicParenBoth"/>
            </a:pPr>
            <a:r>
              <a:rPr lang="nl-BE" dirty="0"/>
              <a:t>De gemeente kan een splitsing niet weigeren (feit)</a:t>
            </a:r>
          </a:p>
          <a:p>
            <a:pPr marL="514350" indent="-514350" algn="just">
              <a:buAutoNum type="arabicParenBoth"/>
            </a:pPr>
            <a:r>
              <a:rPr lang="nl-BE" dirty="0"/>
              <a:t>Een splitsing zal derhalve altijd rechtsgeldig zijn (fictie)</a:t>
            </a:r>
          </a:p>
          <a:p>
            <a:pPr marL="0" indent="0" algn="just">
              <a:buNone/>
            </a:pPr>
            <a:endParaRPr lang="nl-BE" dirty="0"/>
          </a:p>
          <a:p>
            <a:pPr marL="0" indent="0" algn="just">
              <a:buNone/>
            </a:pPr>
            <a:r>
              <a:rPr lang="nl-BE" dirty="0"/>
              <a:t>Vaak bij het notariële luik zal het debat plots opduiken inzake de (al dan niet) voorafgaande verkavelingsplicht. </a:t>
            </a:r>
          </a:p>
          <a:p>
            <a:pPr marL="0" indent="0" algn="just">
              <a:buNone/>
            </a:pPr>
            <a:r>
              <a:rPr lang="nl-BE" dirty="0"/>
              <a:t>= Steeds vrij laat in het aankoopproces door een derde (vaak door de notaris van de koper)</a:t>
            </a:r>
          </a:p>
          <a:p>
            <a:pPr marL="0" indent="0" algn="just">
              <a:buNone/>
            </a:pPr>
            <a:r>
              <a:rPr lang="nl-BE" dirty="0"/>
              <a:t>Problematisch: regularisatie noodzakelijk. </a:t>
            </a:r>
          </a:p>
          <a:p>
            <a:pPr marL="0" indent="0" algn="just">
              <a:buNone/>
            </a:pPr>
            <a:r>
              <a:rPr lang="nl-BE" dirty="0"/>
              <a:t>(* </a:t>
            </a:r>
            <a:r>
              <a:rPr lang="nl-BE" dirty="0" err="1"/>
              <a:t>Uitz</a:t>
            </a:r>
            <a:r>
              <a:rPr lang="nl-BE" dirty="0"/>
              <a:t>. Groepswoningbouw, splitsen na wind- en waterdicht). </a:t>
            </a:r>
          </a:p>
          <a:p>
            <a:pPr marL="0" indent="0" algn="just">
              <a:buNone/>
            </a:pPr>
            <a:endParaRPr lang="nl-BE" dirty="0"/>
          </a:p>
        </p:txBody>
      </p:sp>
      <p:pic>
        <p:nvPicPr>
          <p:cNvPr id="4" name="Afbeelding 3">
            <a:extLst>
              <a:ext uri="{FF2B5EF4-FFF2-40B4-BE49-F238E27FC236}">
                <a16:creationId xmlns:a16="http://schemas.microsoft.com/office/drawing/2014/main" id="{5CE836E1-C195-677C-39C1-4F20612616B5}"/>
              </a:ext>
            </a:extLst>
          </p:cNvPr>
          <p:cNvPicPr>
            <a:picLocks noChangeAspect="1"/>
          </p:cNvPicPr>
          <p:nvPr/>
        </p:nvPicPr>
        <p:blipFill>
          <a:blip r:embed="rId2"/>
          <a:stretch>
            <a:fillRect/>
          </a:stretch>
        </p:blipFill>
        <p:spPr>
          <a:xfrm>
            <a:off x="8395295" y="5604669"/>
            <a:ext cx="2590476" cy="685714"/>
          </a:xfrm>
          <a:prstGeom prst="rect">
            <a:avLst/>
          </a:prstGeom>
        </p:spPr>
      </p:pic>
    </p:spTree>
    <p:extLst>
      <p:ext uri="{BB962C8B-B14F-4D97-AF65-F5344CB8AC3E}">
        <p14:creationId xmlns:p14="http://schemas.microsoft.com/office/powerpoint/2010/main" val="181522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984CA-0692-D87C-3EE7-1733B8F034BB}"/>
              </a:ext>
            </a:extLst>
          </p:cNvPr>
          <p:cNvSpPr>
            <a:spLocks noGrp="1"/>
          </p:cNvSpPr>
          <p:nvPr>
            <p:ph type="title"/>
          </p:nvPr>
        </p:nvSpPr>
        <p:spPr/>
        <p:txBody>
          <a:bodyPr/>
          <a:lstStyle/>
          <a:p>
            <a:r>
              <a:rPr lang="nl-BE" dirty="0"/>
              <a:t>Oorzaak notariële koudwatervrees: </a:t>
            </a:r>
          </a:p>
        </p:txBody>
      </p:sp>
      <p:sp>
        <p:nvSpPr>
          <p:cNvPr id="3" name="Tijdelijke aanduiding voor inhoud 2">
            <a:extLst>
              <a:ext uri="{FF2B5EF4-FFF2-40B4-BE49-F238E27FC236}">
                <a16:creationId xmlns:a16="http://schemas.microsoft.com/office/drawing/2014/main" id="{61315E62-4F91-CD80-0F64-438A701E9D91}"/>
              </a:ext>
            </a:extLst>
          </p:cNvPr>
          <p:cNvSpPr>
            <a:spLocks noGrp="1"/>
          </p:cNvSpPr>
          <p:nvPr>
            <p:ph idx="1"/>
          </p:nvPr>
        </p:nvSpPr>
        <p:spPr/>
        <p:txBody>
          <a:bodyPr>
            <a:normAutofit fontScale="92500" lnSpcReduction="10000"/>
          </a:bodyPr>
          <a:lstStyle/>
          <a:p>
            <a:pPr marL="0" indent="0" algn="just">
              <a:spcAft>
                <a:spcPts val="750"/>
              </a:spcAft>
              <a:buNone/>
            </a:pPr>
            <a:r>
              <a:rPr lang="nl-NL" b="0" i="0" dirty="0">
                <a:solidFill>
                  <a:srgbClr val="000000"/>
                </a:solidFill>
                <a:effectLst/>
                <a:latin typeface="Fira Sans" panose="020B0503050000020004" pitchFamily="34" charset="0"/>
              </a:rPr>
              <a:t>Door een perceel grond af te splitsen van een groter geheel en het als bouwplaats te verkopen </a:t>
            </a:r>
            <a:r>
              <a:rPr lang="nl-NL" b="1" i="0" dirty="0">
                <a:solidFill>
                  <a:srgbClr val="000000"/>
                </a:solidFill>
                <a:effectLst/>
                <a:latin typeface="Fira Sans" panose="020B0503050000020004" pitchFamily="34" charset="0"/>
              </a:rPr>
              <a:t>werd de grond verkaveld zonder voorafgaande verkavelingsvergunning </a:t>
            </a:r>
            <a:r>
              <a:rPr lang="nl-NL" b="0" i="0" dirty="0">
                <a:solidFill>
                  <a:srgbClr val="000000"/>
                </a:solidFill>
                <a:effectLst/>
                <a:latin typeface="Fira Sans" panose="020B0503050000020004" pitchFamily="34" charset="0"/>
              </a:rPr>
              <a:t>en is die handeling strijdig met artikel 102 DRO. De verkoopakte, zowel het compromis als de notariële akte werden nietig verklaard met als gevolg dat de grond terugkeert naar de verkoper die de koopsom moet terugbetalen aan de koper met de erop verschuldigde interesten.</a:t>
            </a:r>
          </a:p>
          <a:p>
            <a:pPr marL="0" indent="0" algn="just">
              <a:spcAft>
                <a:spcPts val="750"/>
              </a:spcAft>
              <a:buNone/>
            </a:pPr>
            <a:r>
              <a:rPr lang="nl-NL" b="0" i="0" dirty="0">
                <a:solidFill>
                  <a:srgbClr val="000000"/>
                </a:solidFill>
                <a:effectLst/>
                <a:latin typeface="Fira Sans" panose="020B0503050000020004" pitchFamily="34" charset="0"/>
              </a:rPr>
              <a:t>De </a:t>
            </a:r>
            <a:r>
              <a:rPr lang="nl-NL" b="1" i="0" dirty="0">
                <a:solidFill>
                  <a:srgbClr val="000000"/>
                </a:solidFill>
                <a:effectLst/>
                <a:latin typeface="Fira Sans" panose="020B0503050000020004" pitchFamily="34" charset="0"/>
              </a:rPr>
              <a:t>notaris wordt aansprakelijk gesteld </a:t>
            </a:r>
            <a:r>
              <a:rPr lang="nl-NL" b="0" i="0" dirty="0">
                <a:solidFill>
                  <a:srgbClr val="000000"/>
                </a:solidFill>
                <a:effectLst/>
                <a:latin typeface="Fira Sans" panose="020B0503050000020004" pitchFamily="34" charset="0"/>
              </a:rPr>
              <a:t>en moet o.m. de verkopers vergoeden voor hun schadeposten te vermeerderen met een vergoedende interest. </a:t>
            </a:r>
          </a:p>
          <a:p>
            <a:pPr marL="0" indent="0" algn="just">
              <a:spcAft>
                <a:spcPts val="750"/>
              </a:spcAft>
              <a:buNone/>
            </a:pPr>
            <a:r>
              <a:rPr lang="nl-NL" b="0" i="0" dirty="0">
                <a:solidFill>
                  <a:srgbClr val="000000"/>
                </a:solidFill>
                <a:effectLst/>
                <a:latin typeface="Fira Sans" panose="020B0503050000020004" pitchFamily="34" charset="0"/>
              </a:rPr>
              <a:t>Gent (1e k.) 9 juni 2016, </a:t>
            </a:r>
            <a:r>
              <a:rPr lang="nl-NL" b="0" i="0" dirty="0" err="1">
                <a:solidFill>
                  <a:srgbClr val="000000"/>
                </a:solidFill>
                <a:effectLst/>
                <a:latin typeface="Fira Sans" panose="020B0503050000020004" pitchFamily="34" charset="0"/>
              </a:rPr>
              <a:t>T.Not</a:t>
            </a:r>
            <a:r>
              <a:rPr lang="nl-NL" b="0" i="0" dirty="0">
                <a:solidFill>
                  <a:srgbClr val="000000"/>
                </a:solidFill>
                <a:effectLst/>
                <a:latin typeface="Fira Sans" panose="020B0503050000020004" pitchFamily="34" charset="0"/>
              </a:rPr>
              <a:t>. 2016, afl. 12, 861</a:t>
            </a:r>
          </a:p>
          <a:p>
            <a:endParaRPr lang="nl-BE" dirty="0"/>
          </a:p>
        </p:txBody>
      </p:sp>
      <p:pic>
        <p:nvPicPr>
          <p:cNvPr id="4" name="Afbeelding 3">
            <a:extLst>
              <a:ext uri="{FF2B5EF4-FFF2-40B4-BE49-F238E27FC236}">
                <a16:creationId xmlns:a16="http://schemas.microsoft.com/office/drawing/2014/main" id="{1320F71E-0A7B-ABEE-07AB-1A24D6F336A6}"/>
              </a:ext>
            </a:extLst>
          </p:cNvPr>
          <p:cNvPicPr>
            <a:picLocks noChangeAspect="1"/>
          </p:cNvPicPr>
          <p:nvPr/>
        </p:nvPicPr>
        <p:blipFill>
          <a:blip r:embed="rId2"/>
          <a:stretch>
            <a:fillRect/>
          </a:stretch>
        </p:blipFill>
        <p:spPr>
          <a:xfrm>
            <a:off x="8443934" y="5645540"/>
            <a:ext cx="2590476" cy="685714"/>
          </a:xfrm>
          <a:prstGeom prst="rect">
            <a:avLst/>
          </a:prstGeom>
        </p:spPr>
      </p:pic>
    </p:spTree>
    <p:extLst>
      <p:ext uri="{BB962C8B-B14F-4D97-AF65-F5344CB8AC3E}">
        <p14:creationId xmlns:p14="http://schemas.microsoft.com/office/powerpoint/2010/main" val="255884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5713D2B-F373-BAF2-B505-208B5A7883B4}"/>
              </a:ext>
            </a:extLst>
          </p:cNvPr>
          <p:cNvSpPr>
            <a:spLocks noGrp="1"/>
          </p:cNvSpPr>
          <p:nvPr>
            <p:ph idx="1"/>
          </p:nvPr>
        </p:nvSpPr>
        <p:spPr>
          <a:xfrm>
            <a:off x="838200" y="685800"/>
            <a:ext cx="10515600" cy="5491163"/>
          </a:xfrm>
        </p:spPr>
        <p:txBody>
          <a:bodyPr/>
          <a:lstStyle/>
          <a:p>
            <a:pPr marL="0" indent="0">
              <a:buNone/>
            </a:pPr>
            <a:r>
              <a:rPr lang="nl-BE" dirty="0"/>
              <a:t>Topics: </a:t>
            </a:r>
          </a:p>
          <a:p>
            <a:pPr marL="0" indent="0">
              <a:buNone/>
            </a:pPr>
            <a:endParaRPr lang="nl-BE" dirty="0"/>
          </a:p>
          <a:p>
            <a:pPr marL="514350" indent="-514350">
              <a:buAutoNum type="arabicPeriod"/>
            </a:pPr>
            <a:r>
              <a:rPr lang="nl-BE" dirty="0"/>
              <a:t>Verkavelen = planologie op microniveau</a:t>
            </a:r>
          </a:p>
          <a:p>
            <a:pPr marL="514350" indent="-514350">
              <a:buAutoNum type="arabicPeriod"/>
            </a:pPr>
            <a:r>
              <a:rPr lang="nl-NL" dirty="0"/>
              <a:t>Verkavelingswijziging vs. verkaveling: essentieel onderscheid</a:t>
            </a:r>
          </a:p>
          <a:p>
            <a:pPr marL="514350" indent="-514350">
              <a:buAutoNum type="arabicPeriod"/>
            </a:pPr>
            <a:r>
              <a:rPr lang="nl-BE" dirty="0"/>
              <a:t>Splitsing vs. verkaveling</a:t>
            </a:r>
          </a:p>
          <a:p>
            <a:pPr marL="514350" indent="-514350">
              <a:buAutoNum type="arabicPeriod"/>
            </a:pPr>
            <a:r>
              <a:rPr lang="nl-BE" dirty="0"/>
              <a:t>Verkoopbaarheidsattest &amp; het begrip bouwgrond</a:t>
            </a:r>
          </a:p>
          <a:p>
            <a:pPr marL="514350" indent="-514350">
              <a:buAutoNum type="arabicPeriod"/>
            </a:pPr>
            <a:endParaRPr lang="nl-BE" dirty="0"/>
          </a:p>
        </p:txBody>
      </p:sp>
    </p:spTree>
    <p:extLst>
      <p:ext uri="{BB962C8B-B14F-4D97-AF65-F5344CB8AC3E}">
        <p14:creationId xmlns:p14="http://schemas.microsoft.com/office/powerpoint/2010/main" val="213191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6B244-3018-18A7-0DC9-D8F693E8F6F2}"/>
              </a:ext>
            </a:extLst>
          </p:cNvPr>
          <p:cNvSpPr>
            <a:spLocks noGrp="1"/>
          </p:cNvSpPr>
          <p:nvPr>
            <p:ph type="title"/>
          </p:nvPr>
        </p:nvSpPr>
        <p:spPr>
          <a:xfrm>
            <a:off x="1071664" y="2524665"/>
            <a:ext cx="10515600" cy="1325563"/>
          </a:xfrm>
        </p:spPr>
        <p:txBody>
          <a:bodyPr>
            <a:normAutofit fontScale="90000"/>
          </a:bodyPr>
          <a:lstStyle/>
          <a:p>
            <a:r>
              <a:rPr lang="nl-BE" dirty="0"/>
              <a:t>Een (te) snelle eenvoudige splitsing kan later in het proces aansprakelijkheid met zich meebrengen. </a:t>
            </a:r>
          </a:p>
        </p:txBody>
      </p:sp>
      <p:pic>
        <p:nvPicPr>
          <p:cNvPr id="4" name="Afbeelding 3">
            <a:extLst>
              <a:ext uri="{FF2B5EF4-FFF2-40B4-BE49-F238E27FC236}">
                <a16:creationId xmlns:a16="http://schemas.microsoft.com/office/drawing/2014/main" id="{547A6730-3B80-C63F-C00C-B4FF561E53C1}"/>
              </a:ext>
            </a:extLst>
          </p:cNvPr>
          <p:cNvPicPr>
            <a:picLocks noChangeAspect="1"/>
          </p:cNvPicPr>
          <p:nvPr/>
        </p:nvPicPr>
        <p:blipFill>
          <a:blip r:embed="rId2"/>
          <a:stretch>
            <a:fillRect/>
          </a:stretch>
        </p:blipFill>
        <p:spPr>
          <a:xfrm>
            <a:off x="8395295" y="5604669"/>
            <a:ext cx="2590476" cy="685714"/>
          </a:xfrm>
          <a:prstGeom prst="rect">
            <a:avLst/>
          </a:prstGeom>
        </p:spPr>
      </p:pic>
    </p:spTree>
    <p:extLst>
      <p:ext uri="{BB962C8B-B14F-4D97-AF65-F5344CB8AC3E}">
        <p14:creationId xmlns:p14="http://schemas.microsoft.com/office/powerpoint/2010/main" val="680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36844-F25B-FD54-BF76-D30FCCF6F204}"/>
              </a:ext>
            </a:extLst>
          </p:cNvPr>
          <p:cNvSpPr>
            <a:spLocks noGrp="1"/>
          </p:cNvSpPr>
          <p:nvPr>
            <p:ph type="title"/>
          </p:nvPr>
        </p:nvSpPr>
        <p:spPr/>
        <p:txBody>
          <a:bodyPr/>
          <a:lstStyle/>
          <a:p>
            <a:pPr algn="just"/>
            <a:r>
              <a:rPr lang="nl-BE" dirty="0"/>
              <a:t>4. Verkoopbaarheidsattest &amp; het begrip bouwgrond</a:t>
            </a:r>
          </a:p>
        </p:txBody>
      </p:sp>
      <p:sp>
        <p:nvSpPr>
          <p:cNvPr id="3" name="Tijdelijke aanduiding voor inhoud 2">
            <a:extLst>
              <a:ext uri="{FF2B5EF4-FFF2-40B4-BE49-F238E27FC236}">
                <a16:creationId xmlns:a16="http://schemas.microsoft.com/office/drawing/2014/main" id="{D7146DDE-DE07-E602-BB6F-9C1B785DF6FF}"/>
              </a:ext>
            </a:extLst>
          </p:cNvPr>
          <p:cNvSpPr>
            <a:spLocks noGrp="1"/>
          </p:cNvSpPr>
          <p:nvPr>
            <p:ph idx="1"/>
          </p:nvPr>
        </p:nvSpPr>
        <p:spPr/>
        <p:txBody>
          <a:bodyPr>
            <a:normAutofit fontScale="55000" lnSpcReduction="20000"/>
          </a:bodyPr>
          <a:lstStyle/>
          <a:p>
            <a:pPr marL="0" indent="0" algn="just">
              <a:buNone/>
            </a:pPr>
            <a:r>
              <a:rPr lang="nl-NL" dirty="0"/>
              <a:t>Artikel 4.2.16 VCRO</a:t>
            </a:r>
          </a:p>
          <a:p>
            <a:pPr marL="0" indent="0" algn="just">
              <a:buNone/>
            </a:pPr>
            <a:r>
              <a:rPr lang="nl-NL" dirty="0"/>
              <a:t>§ 1</a:t>
            </a:r>
          </a:p>
          <a:p>
            <a:pPr marL="0" indent="0" algn="just">
              <a:buNone/>
            </a:pPr>
            <a:r>
              <a:rPr lang="nl-NL" dirty="0"/>
              <a:t>Een kavel uit een vergunde verkaveling of verkavelingsfase kan enkel verkocht worden, verhuurd worden voor méér dan negen jaar, of bezwaard worden met een recht van erfpacht of opstal, nadat de verkavelingsakte door de instrumenterende ambtenaar is verleden.</a:t>
            </a:r>
          </a:p>
          <a:p>
            <a:pPr marL="0" indent="0" algn="just">
              <a:buNone/>
            </a:pPr>
            <a:r>
              <a:rPr lang="nl-NL" dirty="0"/>
              <a:t>1[...]</a:t>
            </a:r>
          </a:p>
          <a:p>
            <a:pPr marL="0" indent="0" algn="just">
              <a:buNone/>
            </a:pPr>
            <a:r>
              <a:rPr lang="nl-NL" dirty="0"/>
              <a:t>§ 2</a:t>
            </a:r>
          </a:p>
          <a:p>
            <a:pPr marL="0" indent="0" algn="just">
              <a:buNone/>
            </a:pPr>
            <a:r>
              <a:rPr lang="nl-NL" dirty="0"/>
              <a:t>De verkavelingsakte wordt eerst verleden na overlegging van een attest van het college van burgemeester en schepenen, waaruit blijkt dat, voor de volledige verkaveling of voor de betrokken verkavelingsfase, het geheel van de lasten uitgevoerd is of gewaarborgd is door:</a:t>
            </a:r>
          </a:p>
          <a:p>
            <a:pPr marL="0" indent="0" algn="just">
              <a:buNone/>
            </a:pPr>
            <a:r>
              <a:rPr lang="nl-NL" dirty="0"/>
              <a:t>1°</a:t>
            </a:r>
          </a:p>
          <a:p>
            <a:pPr marL="0" indent="0" algn="just">
              <a:buNone/>
            </a:pPr>
            <a:r>
              <a:rPr lang="nl-NL" dirty="0"/>
              <a:t>de storting van een afdoende financiële waarborg;</a:t>
            </a:r>
          </a:p>
          <a:p>
            <a:pPr marL="0" indent="0" algn="just">
              <a:buNone/>
            </a:pPr>
            <a:r>
              <a:rPr lang="nl-NL" dirty="0"/>
              <a:t>2°</a:t>
            </a:r>
          </a:p>
          <a:p>
            <a:pPr marL="0" indent="0" algn="just">
              <a:buNone/>
            </a:pPr>
            <a:r>
              <a:rPr lang="nl-NL" dirty="0"/>
              <a:t>een door een bankinstelling op onherroepelijke wijze verleende afdoende financiële waarborg.</a:t>
            </a:r>
          </a:p>
          <a:p>
            <a:pPr marL="0" indent="0" algn="just">
              <a:buNone/>
            </a:pPr>
            <a:r>
              <a:rPr lang="nl-NL" dirty="0"/>
              <a:t>Het attest, vermeld in het eerste lid, kan worden afgeleverd indien de vergunninghouder deels zelf de lasten heeft uitgevoerd, deels de nodige waarborgen heeft gegeven.</a:t>
            </a:r>
            <a:endParaRPr lang="nl-BE" dirty="0"/>
          </a:p>
        </p:txBody>
      </p:sp>
      <p:pic>
        <p:nvPicPr>
          <p:cNvPr id="4" name="Afbeelding 3">
            <a:extLst>
              <a:ext uri="{FF2B5EF4-FFF2-40B4-BE49-F238E27FC236}">
                <a16:creationId xmlns:a16="http://schemas.microsoft.com/office/drawing/2014/main" id="{F03CA9F9-F1E7-A8AB-67FB-346045ADEF3C}"/>
              </a:ext>
            </a:extLst>
          </p:cNvPr>
          <p:cNvPicPr>
            <a:picLocks noChangeAspect="1"/>
          </p:cNvPicPr>
          <p:nvPr/>
        </p:nvPicPr>
        <p:blipFill>
          <a:blip r:embed="rId2"/>
          <a:stretch>
            <a:fillRect/>
          </a:stretch>
        </p:blipFill>
        <p:spPr>
          <a:xfrm>
            <a:off x="8395295" y="5604669"/>
            <a:ext cx="2590476" cy="685714"/>
          </a:xfrm>
          <a:prstGeom prst="rect">
            <a:avLst/>
          </a:prstGeom>
        </p:spPr>
      </p:pic>
    </p:spTree>
    <p:extLst>
      <p:ext uri="{BB962C8B-B14F-4D97-AF65-F5344CB8AC3E}">
        <p14:creationId xmlns:p14="http://schemas.microsoft.com/office/powerpoint/2010/main" val="242645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8DDB5B-5D18-F164-C5D3-C7E789E0A4FA}"/>
              </a:ext>
            </a:extLst>
          </p:cNvPr>
          <p:cNvSpPr>
            <a:spLocks noGrp="1"/>
          </p:cNvSpPr>
          <p:nvPr>
            <p:ph idx="1"/>
          </p:nvPr>
        </p:nvSpPr>
        <p:spPr>
          <a:xfrm>
            <a:off x="916021" y="631825"/>
            <a:ext cx="10515600" cy="5594350"/>
          </a:xfrm>
        </p:spPr>
        <p:txBody>
          <a:bodyPr>
            <a:normAutofit fontScale="92500" lnSpcReduction="10000"/>
          </a:bodyPr>
          <a:lstStyle/>
          <a:p>
            <a:pPr marL="0" indent="0" algn="just">
              <a:buNone/>
            </a:pPr>
            <a:r>
              <a:rPr lang="nl-BE" dirty="0"/>
              <a:t>Geen verkoop zonder sloop van de op het perceel aanwezige constructies.</a:t>
            </a:r>
          </a:p>
          <a:p>
            <a:pPr algn="just"/>
            <a:endParaRPr lang="nl-BE" dirty="0"/>
          </a:p>
          <a:p>
            <a:pPr marL="0" indent="0" algn="just">
              <a:buNone/>
            </a:pPr>
            <a:r>
              <a:rPr lang="nl-BE" dirty="0"/>
              <a:t>Verkoopbaarheidsattest = bewijs bouwrijpheid van een perceel.</a:t>
            </a:r>
          </a:p>
          <a:p>
            <a:pPr algn="just"/>
            <a:endParaRPr lang="nl-BE" dirty="0"/>
          </a:p>
          <a:p>
            <a:pPr marL="0" indent="0" algn="just">
              <a:buNone/>
            </a:pPr>
            <a:r>
              <a:rPr lang="nl-BE" dirty="0"/>
              <a:t>Enige juridische benaming voor </a:t>
            </a:r>
            <a:r>
              <a:rPr lang="nl-BE" b="1" dirty="0"/>
              <a:t>een “bouwgrond”: een perceel gelegen in een niet-vervallen verkaveling (bestemd voor woningbouw)</a:t>
            </a:r>
          </a:p>
          <a:p>
            <a:pPr marL="0" indent="0" algn="just">
              <a:buNone/>
            </a:pPr>
            <a:r>
              <a:rPr lang="nl-BE" dirty="0"/>
              <a:t>(Een perceel in woongebied is geen bouwgrond, maar komt potentieel in aanmerking voor bebouwing)</a:t>
            </a:r>
          </a:p>
          <a:p>
            <a:pPr marL="0" indent="0" algn="just">
              <a:buNone/>
            </a:pPr>
            <a:r>
              <a:rPr lang="nl-BE" dirty="0"/>
              <a:t>Zie topic 1.</a:t>
            </a:r>
          </a:p>
          <a:p>
            <a:pPr marL="0" indent="0" algn="just">
              <a:buNone/>
            </a:pPr>
            <a:r>
              <a:rPr lang="nl-BE" dirty="0"/>
              <a:t>Correct opgestelde voorschriften leiden reglementair tot een bouwgrond waarvan de inpasbaarheid in de goede ruimtelijke ordening reeds is vastgelegd. </a:t>
            </a:r>
          </a:p>
          <a:p>
            <a:pPr marL="0" indent="0">
              <a:buNone/>
            </a:pPr>
            <a:endParaRPr lang="nl-BE" dirty="0"/>
          </a:p>
        </p:txBody>
      </p:sp>
      <p:pic>
        <p:nvPicPr>
          <p:cNvPr id="4" name="Afbeelding 3">
            <a:extLst>
              <a:ext uri="{FF2B5EF4-FFF2-40B4-BE49-F238E27FC236}">
                <a16:creationId xmlns:a16="http://schemas.microsoft.com/office/drawing/2014/main" id="{95484960-82F2-28D5-C2F3-87A75A334717}"/>
              </a:ext>
            </a:extLst>
          </p:cNvPr>
          <p:cNvPicPr>
            <a:picLocks noChangeAspect="1"/>
          </p:cNvPicPr>
          <p:nvPr/>
        </p:nvPicPr>
        <p:blipFill>
          <a:blip r:embed="rId2"/>
          <a:stretch>
            <a:fillRect/>
          </a:stretch>
        </p:blipFill>
        <p:spPr>
          <a:xfrm>
            <a:off x="8841145" y="5883318"/>
            <a:ext cx="2590476" cy="685714"/>
          </a:xfrm>
          <a:prstGeom prst="rect">
            <a:avLst/>
          </a:prstGeom>
        </p:spPr>
      </p:pic>
    </p:spTree>
    <p:extLst>
      <p:ext uri="{BB962C8B-B14F-4D97-AF65-F5344CB8AC3E}">
        <p14:creationId xmlns:p14="http://schemas.microsoft.com/office/powerpoint/2010/main" val="94173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E57F8-DC94-0728-E4FA-E74FAF731D3A}"/>
              </a:ext>
            </a:extLst>
          </p:cNvPr>
          <p:cNvSpPr>
            <a:spLocks noGrp="1"/>
          </p:cNvSpPr>
          <p:nvPr>
            <p:ph type="title"/>
          </p:nvPr>
        </p:nvSpPr>
        <p:spPr/>
        <p:txBody>
          <a:bodyPr/>
          <a:lstStyle/>
          <a:p>
            <a:r>
              <a:rPr lang="nl-BE" dirty="0" err="1"/>
              <a:t>Quid</a:t>
            </a:r>
            <a:r>
              <a:rPr lang="nl-BE" dirty="0"/>
              <a:t> sloop &amp; heropbouw (6% BTW)</a:t>
            </a:r>
          </a:p>
        </p:txBody>
      </p:sp>
      <p:sp>
        <p:nvSpPr>
          <p:cNvPr id="3" name="Tijdelijke aanduiding voor inhoud 2">
            <a:extLst>
              <a:ext uri="{FF2B5EF4-FFF2-40B4-BE49-F238E27FC236}">
                <a16:creationId xmlns:a16="http://schemas.microsoft.com/office/drawing/2014/main" id="{04CD4721-A2FA-34E8-CA86-F4AB3978182D}"/>
              </a:ext>
            </a:extLst>
          </p:cNvPr>
          <p:cNvSpPr>
            <a:spLocks noGrp="1"/>
          </p:cNvSpPr>
          <p:nvPr>
            <p:ph idx="1"/>
          </p:nvPr>
        </p:nvSpPr>
        <p:spPr/>
        <p:txBody>
          <a:bodyPr>
            <a:normAutofit fontScale="77500" lnSpcReduction="20000"/>
          </a:bodyPr>
          <a:lstStyle/>
          <a:p>
            <a:pPr marL="0" indent="0" algn="just">
              <a:buNone/>
            </a:pPr>
            <a:r>
              <a:rPr lang="nl-BE" dirty="0"/>
              <a:t>Sloop door de </a:t>
            </a:r>
            <a:r>
              <a:rPr lang="nl-BE" dirty="0" err="1"/>
              <a:t>verkavelaar</a:t>
            </a:r>
            <a:r>
              <a:rPr lang="nl-BE" dirty="0"/>
              <a:t> vereist om de percelen te (kunnen) verkopen. </a:t>
            </a:r>
          </a:p>
          <a:p>
            <a:pPr marL="0" indent="0" algn="just">
              <a:buNone/>
            </a:pPr>
            <a:endParaRPr lang="nl-BE" dirty="0"/>
          </a:p>
          <a:p>
            <a:pPr marL="0" indent="0" algn="just">
              <a:buNone/>
            </a:pPr>
            <a:r>
              <a:rPr lang="nl-BE" dirty="0"/>
              <a:t>Sloop &amp; heropbouw vereist dezelfde partijen. </a:t>
            </a:r>
          </a:p>
          <a:p>
            <a:pPr marL="0" indent="0" algn="just">
              <a:buNone/>
            </a:pPr>
            <a:r>
              <a:rPr lang="nl-NL" dirty="0"/>
              <a:t>De afbraak van een gebouw en heropbouw van een woning door een bouwheer natuurlijk persoon die zelf de nieuwe woning zal bewonen (in dit geval gelden sociale criteria inzake oppervlakte, eigen woning, enige woning, en domicilievereiste (te voldoen gedurende minstens 5 jaar). Zie circulaire 2021/C/18</a:t>
            </a:r>
            <a:endParaRPr lang="nl-BE" dirty="0"/>
          </a:p>
          <a:p>
            <a:pPr marL="0" indent="0" algn="just">
              <a:buNone/>
            </a:pPr>
            <a:endParaRPr lang="nl-BE" dirty="0"/>
          </a:p>
          <a:p>
            <a:pPr marL="0" indent="0" algn="just">
              <a:buNone/>
            </a:pPr>
            <a:r>
              <a:rPr lang="nl-BE" dirty="0"/>
              <a:t>Mogelijke oplossing in de praktijk (mits welwillendheid vergunningverlenende overheid): </a:t>
            </a:r>
          </a:p>
          <a:p>
            <a:pPr marL="0" indent="0" algn="just">
              <a:buNone/>
            </a:pPr>
            <a:r>
              <a:rPr lang="nl-BE" dirty="0"/>
              <a:t>Waarborgen door de </a:t>
            </a:r>
            <a:r>
              <a:rPr lang="nl-BE" dirty="0" err="1"/>
              <a:t>verkavelaar</a:t>
            </a:r>
            <a:r>
              <a:rPr lang="nl-BE" dirty="0"/>
              <a:t> laten stellen voor de sloop constructie, de koper vervolgens zelf de constructie (al dan niet met aannemingsovereenkomst) laten slopen,</a:t>
            </a:r>
          </a:p>
          <a:p>
            <a:pPr marL="0" indent="0">
              <a:buNone/>
            </a:pPr>
            <a:endParaRPr lang="nl-BE" dirty="0"/>
          </a:p>
        </p:txBody>
      </p:sp>
      <p:pic>
        <p:nvPicPr>
          <p:cNvPr id="4" name="Afbeelding 3">
            <a:extLst>
              <a:ext uri="{FF2B5EF4-FFF2-40B4-BE49-F238E27FC236}">
                <a16:creationId xmlns:a16="http://schemas.microsoft.com/office/drawing/2014/main" id="{3865E855-20F6-2E8D-07DE-07821E0517AD}"/>
              </a:ext>
            </a:extLst>
          </p:cNvPr>
          <p:cNvPicPr>
            <a:picLocks noChangeAspect="1"/>
          </p:cNvPicPr>
          <p:nvPr/>
        </p:nvPicPr>
        <p:blipFill>
          <a:blip r:embed="rId2"/>
          <a:stretch>
            <a:fillRect/>
          </a:stretch>
        </p:blipFill>
        <p:spPr>
          <a:xfrm>
            <a:off x="8448562" y="5622992"/>
            <a:ext cx="2591025" cy="688908"/>
          </a:xfrm>
          <a:prstGeom prst="rect">
            <a:avLst/>
          </a:prstGeom>
        </p:spPr>
      </p:pic>
    </p:spTree>
    <p:extLst>
      <p:ext uri="{BB962C8B-B14F-4D97-AF65-F5344CB8AC3E}">
        <p14:creationId xmlns:p14="http://schemas.microsoft.com/office/powerpoint/2010/main" val="408151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6FB79-6CAF-D5B6-3F6D-5DD5D451E816}"/>
              </a:ext>
            </a:extLst>
          </p:cNvPr>
          <p:cNvSpPr>
            <a:spLocks noGrp="1"/>
          </p:cNvSpPr>
          <p:nvPr>
            <p:ph type="title"/>
          </p:nvPr>
        </p:nvSpPr>
        <p:spPr>
          <a:xfrm>
            <a:off x="838200" y="438150"/>
            <a:ext cx="10515600" cy="1123950"/>
          </a:xfrm>
        </p:spPr>
        <p:txBody>
          <a:bodyPr>
            <a:normAutofit fontScale="90000"/>
          </a:bodyPr>
          <a:lstStyle/>
          <a:p>
            <a:pPr algn="ctr"/>
            <a:r>
              <a:rPr lang="nl-BE" dirty="0"/>
              <a:t>Conclusie:</a:t>
            </a:r>
            <a:br>
              <a:rPr lang="nl-BE" dirty="0"/>
            </a:br>
            <a:endParaRPr lang="nl-BE" dirty="0"/>
          </a:p>
        </p:txBody>
      </p:sp>
      <p:sp>
        <p:nvSpPr>
          <p:cNvPr id="3" name="Tijdelijke aanduiding voor inhoud 2">
            <a:extLst>
              <a:ext uri="{FF2B5EF4-FFF2-40B4-BE49-F238E27FC236}">
                <a16:creationId xmlns:a16="http://schemas.microsoft.com/office/drawing/2014/main" id="{EEADC436-2B9E-761D-BC30-B4149A60386C}"/>
              </a:ext>
            </a:extLst>
          </p:cNvPr>
          <p:cNvSpPr>
            <a:spLocks noGrp="1"/>
          </p:cNvSpPr>
          <p:nvPr>
            <p:ph idx="1"/>
          </p:nvPr>
        </p:nvSpPr>
        <p:spPr>
          <a:xfrm>
            <a:off x="838200" y="1049336"/>
            <a:ext cx="10515600" cy="5113339"/>
          </a:xfrm>
        </p:spPr>
        <p:txBody>
          <a:bodyPr>
            <a:normAutofit/>
          </a:bodyPr>
          <a:lstStyle/>
          <a:p>
            <a:pPr marL="0" indent="0" algn="just">
              <a:buNone/>
            </a:pPr>
            <a:endParaRPr lang="nl-BE" dirty="0"/>
          </a:p>
          <a:p>
            <a:pPr marL="0" indent="0" algn="just">
              <a:buNone/>
            </a:pPr>
            <a:r>
              <a:rPr lang="nl-BE" dirty="0"/>
              <a:t>Het verkavelen van gronden (of bijstellen van verkavelingsvergunningen) vereist een zekere precisie in plannen én voorschriften, die kennis van de planologie en reglementering vereist.</a:t>
            </a:r>
          </a:p>
          <a:p>
            <a:pPr marL="0" indent="0" algn="just">
              <a:buNone/>
            </a:pPr>
            <a:r>
              <a:rPr lang="nl-BE" dirty="0"/>
              <a:t>Gezien het slinkende areaal aan beschikbare gronden, zal de techniciteit én de juridische kennis nodig om tot een verkavelingsvergunning te komen, enkel nog belangrijker worden.</a:t>
            </a:r>
          </a:p>
          <a:p>
            <a:pPr marL="0" indent="0" algn="just">
              <a:buNone/>
            </a:pPr>
            <a:r>
              <a:rPr lang="nl-BE" dirty="0"/>
              <a:t>Goed vooroverleg, en zorgvuldigheid kunnen reeds veel zaken ontzenuwen. </a:t>
            </a:r>
          </a:p>
          <a:p>
            <a:pPr marL="0" indent="0" algn="just">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1DD9D1AC-7154-B9C4-1BB5-3A5D0437B901}"/>
              </a:ext>
            </a:extLst>
          </p:cNvPr>
          <p:cNvPicPr>
            <a:picLocks noChangeAspect="1"/>
          </p:cNvPicPr>
          <p:nvPr/>
        </p:nvPicPr>
        <p:blipFill>
          <a:blip r:embed="rId2"/>
          <a:stretch>
            <a:fillRect/>
          </a:stretch>
        </p:blipFill>
        <p:spPr>
          <a:xfrm>
            <a:off x="8448562" y="5622992"/>
            <a:ext cx="2591025" cy="688908"/>
          </a:xfrm>
          <a:prstGeom prst="rect">
            <a:avLst/>
          </a:prstGeom>
        </p:spPr>
      </p:pic>
    </p:spTree>
    <p:extLst>
      <p:ext uri="{BB962C8B-B14F-4D97-AF65-F5344CB8AC3E}">
        <p14:creationId xmlns:p14="http://schemas.microsoft.com/office/powerpoint/2010/main" val="5728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8013C-305A-449B-A2ED-0B8E7879987D}"/>
              </a:ext>
            </a:extLst>
          </p:cNvPr>
          <p:cNvSpPr>
            <a:spLocks noGrp="1"/>
          </p:cNvSpPr>
          <p:nvPr>
            <p:ph type="title"/>
          </p:nvPr>
        </p:nvSpPr>
        <p:spPr/>
        <p:txBody>
          <a:bodyPr/>
          <a:lstStyle/>
          <a:p>
            <a:pPr algn="ctr"/>
            <a:r>
              <a:rPr lang="nl-BE" dirty="0"/>
              <a:t>EINDE</a:t>
            </a:r>
          </a:p>
        </p:txBody>
      </p:sp>
      <p:sp>
        <p:nvSpPr>
          <p:cNvPr id="3" name="Tijdelijke aanduiding voor inhoud 2">
            <a:extLst>
              <a:ext uri="{FF2B5EF4-FFF2-40B4-BE49-F238E27FC236}">
                <a16:creationId xmlns:a16="http://schemas.microsoft.com/office/drawing/2014/main" id="{654EF9E0-1C0D-F81D-AD35-FCD7943D36C0}"/>
              </a:ext>
            </a:extLst>
          </p:cNvPr>
          <p:cNvSpPr>
            <a:spLocks noGrp="1"/>
          </p:cNvSpPr>
          <p:nvPr>
            <p:ph idx="1"/>
          </p:nvPr>
        </p:nvSpPr>
        <p:spPr/>
        <p:txBody>
          <a:bodyPr/>
          <a:lstStyle/>
          <a:p>
            <a:pPr marL="0" indent="0">
              <a:buNone/>
            </a:pPr>
            <a:r>
              <a:rPr lang="nl-BE" dirty="0"/>
              <a:t>Advocatenkantoor Van Hulle Stijn</a:t>
            </a:r>
          </a:p>
          <a:p>
            <a:pPr marL="0" indent="0">
              <a:buNone/>
            </a:pPr>
            <a:endParaRPr lang="nl-BE" dirty="0"/>
          </a:p>
          <a:p>
            <a:pPr>
              <a:buFontTx/>
              <a:buChar char="-"/>
            </a:pPr>
            <a:r>
              <a:rPr lang="nl-BE" dirty="0"/>
              <a:t>Zomerlaan 1 B 0102 LIEVEGEM</a:t>
            </a:r>
          </a:p>
          <a:p>
            <a:pPr>
              <a:buFontTx/>
              <a:buChar char="-"/>
            </a:pPr>
            <a:r>
              <a:rPr lang="nl-BE" dirty="0"/>
              <a:t> Rietstraat 11, 8400 OOSTENDE</a:t>
            </a:r>
          </a:p>
          <a:p>
            <a:pPr marL="0" indent="0">
              <a:buNone/>
            </a:pPr>
            <a:endParaRPr lang="nl-BE" dirty="0"/>
          </a:p>
          <a:p>
            <a:pPr marL="0" indent="0">
              <a:buNone/>
            </a:pPr>
            <a:r>
              <a:rPr lang="nl-BE" dirty="0">
                <a:hlinkClick r:id="rId2"/>
              </a:rPr>
              <a:t>www.advocatenkantoorvanhulle.be</a:t>
            </a:r>
            <a:endParaRPr lang="nl-BE" dirty="0"/>
          </a:p>
          <a:p>
            <a:pPr marL="0" indent="0">
              <a:buNone/>
            </a:pPr>
            <a:r>
              <a:rPr lang="nl-BE" dirty="0">
                <a:hlinkClick r:id="rId3"/>
              </a:rPr>
              <a:t>info@kantoorvanhulle.be</a:t>
            </a:r>
            <a:r>
              <a:rPr lang="nl-BE" dirty="0"/>
              <a:t> </a:t>
            </a:r>
          </a:p>
          <a:p>
            <a:pPr marL="0" indent="0">
              <a:buNone/>
            </a:pPr>
            <a:endParaRPr lang="nl-BE" dirty="0"/>
          </a:p>
          <a:p>
            <a:pPr>
              <a:buFontTx/>
              <a:buChar char="-"/>
            </a:pPr>
            <a:endParaRPr lang="nl-BE" dirty="0"/>
          </a:p>
          <a:p>
            <a:pPr>
              <a:buFontTx/>
              <a:buChar char="-"/>
            </a:pPr>
            <a:endParaRPr lang="nl-BE" dirty="0"/>
          </a:p>
        </p:txBody>
      </p:sp>
      <p:pic>
        <p:nvPicPr>
          <p:cNvPr id="4" name="Afbeelding 3">
            <a:extLst>
              <a:ext uri="{FF2B5EF4-FFF2-40B4-BE49-F238E27FC236}">
                <a16:creationId xmlns:a16="http://schemas.microsoft.com/office/drawing/2014/main" id="{677086A7-C5FD-4243-3E64-B885859600FF}"/>
              </a:ext>
            </a:extLst>
          </p:cNvPr>
          <p:cNvPicPr>
            <a:picLocks noChangeAspect="1"/>
          </p:cNvPicPr>
          <p:nvPr/>
        </p:nvPicPr>
        <p:blipFill>
          <a:blip r:embed="rId4"/>
          <a:stretch>
            <a:fillRect/>
          </a:stretch>
        </p:blipFill>
        <p:spPr>
          <a:xfrm>
            <a:off x="8518230" y="5615390"/>
            <a:ext cx="2273819" cy="604569"/>
          </a:xfrm>
          <a:prstGeom prst="rect">
            <a:avLst/>
          </a:prstGeom>
        </p:spPr>
      </p:pic>
      <p:pic>
        <p:nvPicPr>
          <p:cNvPr id="5" name="Afbeelding 4">
            <a:extLst>
              <a:ext uri="{FF2B5EF4-FFF2-40B4-BE49-F238E27FC236}">
                <a16:creationId xmlns:a16="http://schemas.microsoft.com/office/drawing/2014/main" id="{E2AE7720-A277-0012-AFAB-F71513F587E0}"/>
              </a:ext>
            </a:extLst>
          </p:cNvPr>
          <p:cNvPicPr>
            <a:picLocks noChangeAspect="1"/>
          </p:cNvPicPr>
          <p:nvPr/>
        </p:nvPicPr>
        <p:blipFill>
          <a:blip r:embed="rId5"/>
          <a:stretch>
            <a:fillRect/>
          </a:stretch>
        </p:blipFill>
        <p:spPr>
          <a:xfrm>
            <a:off x="6790572" y="2819401"/>
            <a:ext cx="4001477" cy="2667000"/>
          </a:xfrm>
          <a:prstGeom prst="rect">
            <a:avLst/>
          </a:prstGeom>
        </p:spPr>
      </p:pic>
      <p:pic>
        <p:nvPicPr>
          <p:cNvPr id="6" name="Afbeelding 5">
            <a:extLst>
              <a:ext uri="{FF2B5EF4-FFF2-40B4-BE49-F238E27FC236}">
                <a16:creationId xmlns:a16="http://schemas.microsoft.com/office/drawing/2014/main" id="{AB020646-B8D4-86CB-4A2C-39FE75A96CBA}"/>
              </a:ext>
            </a:extLst>
          </p:cNvPr>
          <p:cNvPicPr>
            <a:picLocks noChangeAspect="1"/>
          </p:cNvPicPr>
          <p:nvPr/>
        </p:nvPicPr>
        <p:blipFill>
          <a:blip r:embed="rId6"/>
          <a:srcRect b="21634"/>
          <a:stretch/>
        </p:blipFill>
        <p:spPr>
          <a:xfrm>
            <a:off x="8499068" y="343711"/>
            <a:ext cx="3135607" cy="2475690"/>
          </a:xfrm>
          <a:prstGeom prst="rect">
            <a:avLst/>
          </a:prstGeom>
        </p:spPr>
      </p:pic>
    </p:spTree>
    <p:extLst>
      <p:ext uri="{BB962C8B-B14F-4D97-AF65-F5344CB8AC3E}">
        <p14:creationId xmlns:p14="http://schemas.microsoft.com/office/powerpoint/2010/main" val="318122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2A8D8-49F9-7DC2-E2FB-A456BAD4F9C7}"/>
              </a:ext>
            </a:extLst>
          </p:cNvPr>
          <p:cNvSpPr>
            <a:spLocks noGrp="1"/>
          </p:cNvSpPr>
          <p:nvPr>
            <p:ph type="title"/>
          </p:nvPr>
        </p:nvSpPr>
        <p:spPr>
          <a:xfrm>
            <a:off x="1066800" y="2260600"/>
            <a:ext cx="10515600" cy="1325563"/>
          </a:xfrm>
        </p:spPr>
        <p:txBody>
          <a:bodyPr/>
          <a:lstStyle/>
          <a:p>
            <a:r>
              <a:rPr lang="nl-BE" dirty="0"/>
              <a:t>1. Verkavelen = planologie op microniveau</a:t>
            </a:r>
          </a:p>
        </p:txBody>
      </p:sp>
      <p:pic>
        <p:nvPicPr>
          <p:cNvPr id="4" name="Afbeelding 3">
            <a:extLst>
              <a:ext uri="{FF2B5EF4-FFF2-40B4-BE49-F238E27FC236}">
                <a16:creationId xmlns:a16="http://schemas.microsoft.com/office/drawing/2014/main" id="{A9873063-D43D-E7FA-B5F7-EC3D71DA8B14}"/>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72664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EDE92B9-CB67-268D-9C60-01FDB058AC58}"/>
              </a:ext>
            </a:extLst>
          </p:cNvPr>
          <p:cNvSpPr>
            <a:spLocks noGrp="1"/>
          </p:cNvSpPr>
          <p:nvPr>
            <p:ph idx="1"/>
          </p:nvPr>
        </p:nvSpPr>
        <p:spPr>
          <a:xfrm>
            <a:off x="695325" y="815975"/>
            <a:ext cx="10515600" cy="4351338"/>
          </a:xfrm>
        </p:spPr>
        <p:txBody>
          <a:bodyPr/>
          <a:lstStyle/>
          <a:p>
            <a:pPr marL="0" indent="0">
              <a:buNone/>
            </a:pPr>
            <a:endParaRPr lang="nl-BE" dirty="0"/>
          </a:p>
          <a:p>
            <a:pPr marL="0" indent="0">
              <a:buNone/>
            </a:pPr>
            <a:r>
              <a:rPr lang="nl-BE" dirty="0"/>
              <a:t>Verordenend karakter = legaliteitstoetsing</a:t>
            </a:r>
          </a:p>
          <a:p>
            <a:pPr marL="0" indent="0">
              <a:buNone/>
            </a:pPr>
            <a:endParaRPr lang="nl-BE" dirty="0"/>
          </a:p>
          <a:p>
            <a:pPr marL="0" indent="0">
              <a:buNone/>
            </a:pPr>
            <a:r>
              <a:rPr lang="nl-BE" dirty="0"/>
              <a:t>Artikel 4.2.15, §2 VCRO:</a:t>
            </a:r>
          </a:p>
          <a:p>
            <a:endParaRPr lang="nl-BE" dirty="0"/>
          </a:p>
          <a:p>
            <a:pPr marL="0" indent="0" algn="just">
              <a:buNone/>
            </a:pPr>
            <a:r>
              <a:rPr lang="nl-NL" b="0" i="0" dirty="0">
                <a:solidFill>
                  <a:srgbClr val="000000"/>
                </a:solidFill>
                <a:effectLst/>
                <a:latin typeface="Arial" panose="020B0604020202020204" pitchFamily="34" charset="0"/>
              </a:rPr>
              <a:t>§ 2. Een omgevingsvergunning voor het verkavelen van gronden omvat </a:t>
            </a:r>
            <a:r>
              <a:rPr lang="nl-NL" b="1" i="0" dirty="0">
                <a:solidFill>
                  <a:srgbClr val="000000"/>
                </a:solidFill>
                <a:effectLst/>
                <a:latin typeface="Arial" panose="020B0604020202020204" pitchFamily="34" charset="0"/>
              </a:rPr>
              <a:t>reglementaire voorschriften </a:t>
            </a:r>
            <a:r>
              <a:rPr lang="nl-NL" b="0" i="0" dirty="0">
                <a:solidFill>
                  <a:srgbClr val="000000"/>
                </a:solidFill>
                <a:effectLst/>
                <a:latin typeface="Arial" panose="020B0604020202020204" pitchFamily="34" charset="0"/>
              </a:rPr>
              <a:t>aangaande de wijze waarop de verkaveling ingericht wordt en de kavels bebouwd kunnen worden.</a:t>
            </a:r>
          </a:p>
          <a:p>
            <a:pPr marL="0" indent="0" algn="just">
              <a:buNone/>
            </a:pPr>
            <a:endParaRPr lang="nl-BE" dirty="0"/>
          </a:p>
        </p:txBody>
      </p:sp>
      <p:pic>
        <p:nvPicPr>
          <p:cNvPr id="4" name="Afbeelding 3">
            <a:extLst>
              <a:ext uri="{FF2B5EF4-FFF2-40B4-BE49-F238E27FC236}">
                <a16:creationId xmlns:a16="http://schemas.microsoft.com/office/drawing/2014/main" id="{67EB8122-768B-159D-CCA9-ACA26EB2FC3A}"/>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49090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B5947F-CF42-F96D-B8C7-68326520E72A}"/>
              </a:ext>
            </a:extLst>
          </p:cNvPr>
          <p:cNvSpPr>
            <a:spLocks noGrp="1"/>
          </p:cNvSpPr>
          <p:nvPr>
            <p:ph idx="1"/>
          </p:nvPr>
        </p:nvSpPr>
        <p:spPr>
          <a:xfrm>
            <a:off x="838200" y="723900"/>
            <a:ext cx="10515600" cy="5453063"/>
          </a:xfrm>
        </p:spPr>
        <p:txBody>
          <a:bodyPr>
            <a:normAutofit/>
          </a:bodyPr>
          <a:lstStyle/>
          <a:p>
            <a:pPr marL="0" indent="0">
              <a:buNone/>
            </a:pPr>
            <a:r>
              <a:rPr lang="nl-BE" dirty="0"/>
              <a:t>In </a:t>
            </a:r>
            <a:r>
              <a:rPr lang="nl-BE" dirty="0" err="1"/>
              <a:t>samenlezing</a:t>
            </a:r>
            <a:r>
              <a:rPr lang="nl-BE" dirty="0"/>
              <a:t> met: </a:t>
            </a:r>
          </a:p>
          <a:p>
            <a:pPr marL="0" indent="0">
              <a:buNone/>
            </a:pPr>
            <a:endParaRPr lang="nl-BE" dirty="0"/>
          </a:p>
          <a:p>
            <a:pPr marL="0" indent="0">
              <a:buNone/>
            </a:pPr>
            <a:r>
              <a:rPr lang="nl-BE" dirty="0"/>
              <a:t>Artikel 4.3.1, §1, 1° b) VCRO: </a:t>
            </a:r>
          </a:p>
          <a:p>
            <a:pPr marL="0" indent="0">
              <a:buNone/>
            </a:pPr>
            <a:endParaRPr lang="nl-BE" dirty="0"/>
          </a:p>
          <a:p>
            <a:pPr marL="0" indent="0">
              <a:buNone/>
            </a:pPr>
            <a:r>
              <a:rPr lang="nl-NL" b="0" i="0" dirty="0">
                <a:solidFill>
                  <a:srgbClr val="000000"/>
                </a:solidFill>
                <a:effectLst/>
                <a:latin typeface="Arial" panose="020B0604020202020204" pitchFamily="34" charset="0"/>
              </a:rPr>
              <a:t>§ 1. Een vergunning wordt geweigerd :</a:t>
            </a:r>
          </a:p>
          <a:p>
            <a:pPr marL="0" indent="0">
              <a:buNone/>
            </a:pPr>
            <a:r>
              <a:rPr lang="nl-NL" b="0" i="0" dirty="0">
                <a:solidFill>
                  <a:srgbClr val="000000"/>
                </a:solidFill>
                <a:effectLst/>
                <a:latin typeface="Arial" panose="020B0604020202020204" pitchFamily="34" charset="0"/>
              </a:rPr>
              <a:t>b) verkavelingsvoorschriften inzake wegenis en openbaar groen;</a:t>
            </a:r>
            <a:br>
              <a:rPr lang="nl-NL" dirty="0"/>
            </a:br>
            <a:r>
              <a:rPr lang="nl-NL" b="0" i="1" dirty="0">
                <a:solidFill>
                  <a:srgbClr val="000000"/>
                </a:solidFill>
                <a:effectLst/>
                <a:latin typeface="Arial" panose="020B0604020202020204" pitchFamily="34" charset="0"/>
              </a:rPr>
              <a:t>c) andere verkavelingsvoorschriften dan deze die vermeld zijn onder b), voor zover de verkaveling niet ouder is dan vijftien jaar op het ogenblik van de indiening van de vergunningsaanvraag, en voor zover van die verkavelingsvoorschriften niet op geldige wijze is afgeweken;</a:t>
            </a:r>
            <a:endParaRPr lang="nl-BE" i="1" dirty="0"/>
          </a:p>
        </p:txBody>
      </p:sp>
      <p:pic>
        <p:nvPicPr>
          <p:cNvPr id="4" name="Afbeelding 3">
            <a:extLst>
              <a:ext uri="{FF2B5EF4-FFF2-40B4-BE49-F238E27FC236}">
                <a16:creationId xmlns:a16="http://schemas.microsoft.com/office/drawing/2014/main" id="{A640EFA7-3729-1E38-CE2B-00BEC9A69480}"/>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162089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0261611-172E-F2C3-FC7C-E8C356CFC3F1}"/>
              </a:ext>
            </a:extLst>
          </p:cNvPr>
          <p:cNvSpPr>
            <a:spLocks noGrp="1"/>
          </p:cNvSpPr>
          <p:nvPr>
            <p:ph idx="1"/>
          </p:nvPr>
        </p:nvSpPr>
        <p:spPr>
          <a:xfrm>
            <a:off x="1100137" y="696338"/>
            <a:ext cx="9991725" cy="4808422"/>
          </a:xfrm>
        </p:spPr>
        <p:txBody>
          <a:bodyPr>
            <a:normAutofit fontScale="62500" lnSpcReduction="20000"/>
          </a:bodyPr>
          <a:lstStyle/>
          <a:p>
            <a:pPr marL="0" indent="0" algn="just">
              <a:buNone/>
            </a:pPr>
            <a:r>
              <a:rPr lang="nl-BE" dirty="0"/>
              <a:t>Het belang van het correct én zorgvuldig opstellen van de verkavelingsvoorschriften wordt onderschat: </a:t>
            </a:r>
          </a:p>
          <a:p>
            <a:pPr marL="0" indent="0" algn="just">
              <a:buNone/>
            </a:pPr>
            <a:endParaRPr lang="nl-BE" dirty="0"/>
          </a:p>
          <a:p>
            <a:pPr marL="514350" indent="-514350" algn="just">
              <a:buAutoNum type="arabicPeriod"/>
            </a:pPr>
            <a:r>
              <a:rPr lang="nl-BE" dirty="0"/>
              <a:t>Voorschriften kunnen/mogen niet in strijd zijn met: </a:t>
            </a:r>
          </a:p>
          <a:p>
            <a:pPr marL="514350" indent="-514350" algn="just">
              <a:buAutoNum type="arabicPeriod"/>
            </a:pPr>
            <a:endParaRPr lang="nl-BE" dirty="0"/>
          </a:p>
          <a:p>
            <a:pPr algn="just">
              <a:buFontTx/>
              <a:buChar char="-"/>
            </a:pPr>
            <a:r>
              <a:rPr lang="nl-BE" dirty="0"/>
              <a:t>Andere -hogere- ruimtelijke plannen, inzonderheid het gewestplan, en een RUP (</a:t>
            </a:r>
            <a:r>
              <a:rPr lang="nl-BE" dirty="0" err="1"/>
              <a:t>Uitz</a:t>
            </a:r>
            <a:r>
              <a:rPr lang="nl-BE" dirty="0"/>
              <a:t>: BPA ouder dan 15 jaar)</a:t>
            </a:r>
          </a:p>
          <a:p>
            <a:pPr marL="0" indent="0" algn="just">
              <a:buNone/>
            </a:pPr>
            <a:r>
              <a:rPr lang="nl-BE" i="1" dirty="0"/>
              <a:t>(Bijv. 1 agrarisch gebied (gewestplan) kan niet verkaveld worden </a:t>
            </a:r>
            <a:r>
              <a:rPr lang="nl-BE" i="1" dirty="0" err="1"/>
              <a:t>m.o.o</a:t>
            </a:r>
            <a:r>
              <a:rPr lang="nl-BE" i="1" dirty="0"/>
              <a:t>. woningbouw, een RUP dat een bepaalde kavelgrootte oplegt kan niet omzeild worden via een verkaveling</a:t>
            </a:r>
          </a:p>
          <a:p>
            <a:pPr marL="0" indent="0" algn="just">
              <a:buNone/>
            </a:pPr>
            <a:r>
              <a:rPr lang="nl-BE" i="1" dirty="0"/>
              <a:t>+ LET OP: een woongebied (gewestplan) is niet steeds 50 meter diep) </a:t>
            </a:r>
          </a:p>
          <a:p>
            <a:pPr algn="just">
              <a:buFontTx/>
              <a:buChar char="-"/>
            </a:pPr>
            <a:r>
              <a:rPr lang="nl-BE" dirty="0"/>
              <a:t>Gewestelijke, provinciale en gemeentelijke verordeningen</a:t>
            </a:r>
          </a:p>
          <a:p>
            <a:pPr marL="0" indent="0" algn="just">
              <a:buNone/>
            </a:pPr>
            <a:r>
              <a:rPr lang="nl-BE" i="1" dirty="0"/>
              <a:t>(Bijv. woonkwaliteits-, en afstandsnormen tussen percelen vastgelegd op gemeentelijk niveau moeten geëerbiedigd worden in een verkaveling)</a:t>
            </a:r>
          </a:p>
          <a:p>
            <a:pPr marL="0" indent="0" algn="just">
              <a:buNone/>
            </a:pPr>
            <a:endParaRPr lang="nl-BE" dirty="0"/>
          </a:p>
          <a:p>
            <a:pPr marL="0" indent="0" algn="just">
              <a:buNone/>
            </a:pPr>
            <a:r>
              <a:rPr lang="nl-BE" dirty="0"/>
              <a:t>2. Onthouden zich van verwijzingen naar het evoluerende Vrijstellingenbesluit </a:t>
            </a:r>
          </a:p>
          <a:p>
            <a:pPr marL="0" indent="0" algn="just">
              <a:buNone/>
            </a:pPr>
            <a:r>
              <a:rPr lang="nl-BE" dirty="0"/>
              <a:t>(Bijv. inzake verhardingen – en bijgebouwen * zie recente beperking van de vrijstelling van de strikt noodzakelijke toegang – enkel nog in de voortuin) </a:t>
            </a:r>
          </a:p>
          <a:p>
            <a:pPr marL="0" indent="0" algn="just">
              <a:buNone/>
            </a:pPr>
            <a:endParaRPr lang="nl-BE" dirty="0"/>
          </a:p>
          <a:p>
            <a:pPr marL="0" indent="0" algn="just">
              <a:buNone/>
            </a:pPr>
            <a:endParaRPr lang="nl-BE" dirty="0"/>
          </a:p>
          <a:p>
            <a:pPr marL="0" indent="0" algn="just">
              <a:buNone/>
            </a:pPr>
            <a:endParaRPr lang="nl-BE" dirty="0"/>
          </a:p>
          <a:p>
            <a:pPr marL="0" indent="0" algn="just">
              <a:buNone/>
            </a:pPr>
            <a:endParaRPr lang="nl-BE" dirty="0"/>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0D1CDDB7-538C-742F-A9DD-C1B2097C22B4}"/>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328524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DE98B27-6C9E-6BE0-30D4-E58D69A575ED}"/>
              </a:ext>
            </a:extLst>
          </p:cNvPr>
          <p:cNvSpPr>
            <a:spLocks noGrp="1"/>
          </p:cNvSpPr>
          <p:nvPr>
            <p:ph idx="1"/>
          </p:nvPr>
        </p:nvSpPr>
        <p:spPr>
          <a:xfrm>
            <a:off x="838200" y="866775"/>
            <a:ext cx="10515600" cy="5310188"/>
          </a:xfrm>
        </p:spPr>
        <p:txBody>
          <a:bodyPr>
            <a:normAutofit fontScale="77500" lnSpcReduction="20000"/>
          </a:bodyPr>
          <a:lstStyle/>
          <a:p>
            <a:pPr marL="0" indent="0" algn="just">
              <a:buNone/>
            </a:pPr>
            <a:r>
              <a:rPr lang="nl-BE" dirty="0"/>
              <a:t>Dermate precies inpasbaar in de onmiddellijke omgeving = opportuniteitsbeoordeling </a:t>
            </a:r>
          </a:p>
          <a:p>
            <a:pPr marL="0" indent="0" algn="just">
              <a:buNone/>
            </a:pPr>
            <a:r>
              <a:rPr lang="nl-BE" dirty="0"/>
              <a:t>(= Goede ruimtelijke ordening wordt reeds vastgelegd)</a:t>
            </a:r>
          </a:p>
          <a:p>
            <a:pPr marL="0" indent="0">
              <a:buNone/>
            </a:pPr>
            <a:endParaRPr lang="nl-BE" dirty="0"/>
          </a:p>
          <a:p>
            <a:pPr marL="0" indent="0">
              <a:buNone/>
            </a:pPr>
            <a:r>
              <a:rPr lang="nl-BE" dirty="0"/>
              <a:t>Te weinig gekende bepaling in de praktijk artikel 4.3.1, §2, 3° VCRO: </a:t>
            </a:r>
          </a:p>
          <a:p>
            <a:pPr marL="0" indent="0" algn="just">
              <a:buNone/>
            </a:pPr>
            <a:r>
              <a:rPr lang="nl-NL" b="0" i="0" dirty="0">
                <a:solidFill>
                  <a:srgbClr val="000000"/>
                </a:solidFill>
                <a:effectLst/>
                <a:latin typeface="Arial" panose="020B0604020202020204" pitchFamily="34" charset="0"/>
              </a:rPr>
              <a:t>3° indien het aangevraagde gelegen is in een gebied dat geordend wordt door een ruimtelijk uitvoeringsplan, een gemeentelijk plan van aanleg of een omgevingsvergunning voor het verkavelen van gronden waarvan niet op geldige wijze afgeweken wordt, en in zoverre dat plan of die vergunning voorschriften bevat die de aandachtspunten, vermeld in 1°, behandelen en regelen, </a:t>
            </a:r>
            <a:r>
              <a:rPr lang="nl-NL" b="1" i="0" dirty="0">
                <a:solidFill>
                  <a:srgbClr val="000000"/>
                </a:solidFill>
                <a:effectLst/>
                <a:latin typeface="Arial" panose="020B0604020202020204" pitchFamily="34" charset="0"/>
              </a:rPr>
              <a:t>worden deze voorschriften geacht de criteria van een goede ruimtelijke ordening weer te geven</a:t>
            </a:r>
            <a:r>
              <a:rPr lang="nl-NL" b="0" i="0" dirty="0">
                <a:solidFill>
                  <a:srgbClr val="000000"/>
                </a:solidFill>
                <a:effectLst/>
                <a:latin typeface="Arial" panose="020B0604020202020204" pitchFamily="34" charset="0"/>
              </a:rPr>
              <a:t>. </a:t>
            </a:r>
            <a:r>
              <a:rPr lang="nl-NL" b="0" i="1" dirty="0">
                <a:solidFill>
                  <a:srgbClr val="000000"/>
                </a:solidFill>
                <a:effectLst/>
                <a:latin typeface="Arial" panose="020B0604020202020204" pitchFamily="34" charset="0"/>
              </a:rPr>
              <a:t>Het vergunningverlenende bestuursorgaan kan gemotiveerd beslissen dat bepaalde voorschriften van verkavelingen ouder dan vijftien jaar, zoals bedoeld in paragraaf 1, eerste lid, 1°, c), of voorschriften van bijzondere plannen van aanleg ouder dan vijftien jaar, waarvan op grond van artikel 4.4.9/1 op rechtsgeldige wijze kan worden afgeweken, nog steeds de criteria van goede ruimtelijke ordening weergeven.</a:t>
            </a:r>
          </a:p>
          <a:p>
            <a:pPr marL="0" indent="0" algn="just">
              <a:buNone/>
            </a:pPr>
            <a:br>
              <a:rPr lang="nl-NL" i="1" dirty="0"/>
            </a:br>
            <a:endParaRPr lang="nl-BE" i="1" dirty="0"/>
          </a:p>
        </p:txBody>
      </p:sp>
      <p:pic>
        <p:nvPicPr>
          <p:cNvPr id="4" name="Afbeelding 3">
            <a:extLst>
              <a:ext uri="{FF2B5EF4-FFF2-40B4-BE49-F238E27FC236}">
                <a16:creationId xmlns:a16="http://schemas.microsoft.com/office/drawing/2014/main" id="{A247F9C3-9604-1E40-6E97-A9F83E2375ED}"/>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27947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F89E778-FFC9-69D5-3921-6E47BDAA7D85}"/>
              </a:ext>
            </a:extLst>
          </p:cNvPr>
          <p:cNvSpPr>
            <a:spLocks noGrp="1"/>
          </p:cNvSpPr>
          <p:nvPr>
            <p:ph idx="1"/>
          </p:nvPr>
        </p:nvSpPr>
        <p:spPr>
          <a:xfrm>
            <a:off x="838200" y="666750"/>
            <a:ext cx="10515600" cy="5510213"/>
          </a:xfrm>
        </p:spPr>
        <p:txBody>
          <a:bodyPr>
            <a:normAutofit/>
          </a:bodyPr>
          <a:lstStyle/>
          <a:p>
            <a:pPr marL="0" indent="0" algn="just">
              <a:buNone/>
            </a:pPr>
            <a:r>
              <a:rPr lang="nl-BE" dirty="0"/>
              <a:t>Correct </a:t>
            </a:r>
            <a:r>
              <a:rPr lang="nl-BE" b="1" dirty="0"/>
              <a:t>opgestelde verkavelingsvoorschriften</a:t>
            </a:r>
            <a:r>
              <a:rPr lang="nl-BE" dirty="0"/>
              <a:t>, vergemakkelijken én beperken de beoordelingsmarge van de vergunningverlenende overheid bij de beoordeling van de omgevingsvergunning voor de constructie. </a:t>
            </a:r>
          </a:p>
          <a:p>
            <a:pPr marL="0" indent="0" algn="just">
              <a:buNone/>
            </a:pPr>
            <a:endParaRPr lang="nl-BE" dirty="0"/>
          </a:p>
          <a:p>
            <a:pPr marL="0" indent="0" algn="just">
              <a:buNone/>
            </a:pPr>
            <a:r>
              <a:rPr lang="nl-BE" dirty="0"/>
              <a:t>Dat geldt ook voor </a:t>
            </a:r>
            <a:r>
              <a:rPr lang="nl-BE" b="1" dirty="0"/>
              <a:t>het grafisch verkavelingsplan</a:t>
            </a:r>
            <a:r>
              <a:rPr lang="nl-BE" dirty="0"/>
              <a:t>: </a:t>
            </a:r>
          </a:p>
          <a:p>
            <a:pPr marL="0" indent="0" algn="just">
              <a:buNone/>
            </a:pPr>
            <a:r>
              <a:rPr lang="nl-NL" sz="1800" b="0" i="0" u="none" strike="noStrike" baseline="0" dirty="0">
                <a:latin typeface="CIDFont+F4"/>
              </a:rPr>
              <a:t>Verkavelingsvoorschriften hebben, overeenkomstig artikel 4.2.15, § 2 VCRO </a:t>
            </a:r>
            <a:r>
              <a:rPr lang="nl-NL" sz="1800" b="0" i="0" u="none" strike="noStrike" baseline="0" dirty="0">
                <a:latin typeface="CIDFont+F7"/>
              </a:rPr>
              <a:t>een reglementair karakter en beogen middels inrichtings- en bebouwingsvoorschriften de plaatselijke goede ruimtelijke ordening van het te verkavelen gebied gedetailleerd weer te geven</a:t>
            </a:r>
            <a:r>
              <a:rPr lang="nl-NL" sz="1800" b="0" i="0" u="none" strike="noStrike" baseline="0" dirty="0">
                <a:latin typeface="CIDFont+F4"/>
              </a:rPr>
              <a:t>. </a:t>
            </a:r>
            <a:r>
              <a:rPr lang="nl-NL" sz="1800" b="1" i="0" u="none" strike="noStrike" baseline="0" dirty="0">
                <a:highlight>
                  <a:srgbClr val="FFFF00"/>
                </a:highlight>
                <a:latin typeface="CIDFont+F4"/>
              </a:rPr>
              <a:t>De verkavelingsvoorschriften vormen dus een belangrijk onderdeel van het verkavelingsdossier e</a:t>
            </a:r>
            <a:r>
              <a:rPr lang="nl-NL" sz="1800" b="1" i="0" u="none" strike="noStrike" baseline="0" dirty="0">
                <a:highlight>
                  <a:srgbClr val="FFFF00"/>
                </a:highlight>
                <a:latin typeface="CIDFont+F7"/>
              </a:rPr>
              <a:t>n zijn onlosmakelijk verbonden met het verkavelingsplan</a:t>
            </a:r>
            <a:r>
              <a:rPr lang="nl-NL" sz="1800" b="0" i="0" u="none" strike="noStrike" baseline="0" dirty="0">
                <a:latin typeface="CIDFont+F7"/>
              </a:rPr>
              <a:t>. </a:t>
            </a:r>
            <a:r>
              <a:rPr lang="nl-NL" sz="1800" b="0" i="0" u="none" strike="noStrike" baseline="0" dirty="0">
                <a:latin typeface="CIDFont+F4"/>
              </a:rPr>
              <a:t>De  verkavelingsvergunning is ten aanzien van de begunstigde te beschouwen als een individuele akte maar ten aanzien van derden is zij een reglementaire akte die de goede ruimtelijke ordening van de omgeving verzekert. De naleving van de verkavelingsplicht raakt om die reden de openbare orde. (Raad Vergunningsbetwistingen (2e k.) nr. </a:t>
            </a:r>
            <a:r>
              <a:rPr lang="pl-PL" sz="1800" b="0" i="0" u="none" strike="noStrike" baseline="0" dirty="0">
                <a:latin typeface="CIDFont+F4"/>
              </a:rPr>
              <a:t>A/1516/1365, 26 juli 2016, https://www.dbrc.be/rechtspraak/ (17 maart 2017);</a:t>
            </a:r>
            <a:r>
              <a:rPr lang="nl-BE" sz="1800" b="0" i="0" u="none" strike="noStrike" baseline="0" dirty="0">
                <a:latin typeface="CIDFont+F4"/>
              </a:rPr>
              <a:t> </a:t>
            </a:r>
            <a:r>
              <a:rPr lang="nl-NL" sz="1800" b="0" i="0" u="none" strike="noStrike" baseline="0" dirty="0" err="1">
                <a:latin typeface="CIDFont+F4"/>
              </a:rPr>
              <a:t>TROSNieuwsbrief</a:t>
            </a:r>
            <a:r>
              <a:rPr lang="nl-NL" sz="1800" b="0" i="0" u="none" strike="noStrike" baseline="0" dirty="0">
                <a:latin typeface="CIDFont+F4"/>
              </a:rPr>
              <a:t> 2017, afl. 2, 32)</a:t>
            </a:r>
            <a:endParaRPr lang="nl-BE" dirty="0"/>
          </a:p>
          <a:p>
            <a:pPr marL="0" indent="0" algn="just">
              <a:buNone/>
            </a:pPr>
            <a:endParaRPr lang="nl-BE" dirty="0"/>
          </a:p>
          <a:p>
            <a:pPr marL="0" indent="0" algn="just">
              <a:buNone/>
            </a:pPr>
            <a:endParaRPr lang="nl-BE" dirty="0"/>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88DBC306-51CA-9967-61AC-17512BF42BA6}"/>
              </a:ext>
            </a:extLst>
          </p:cNvPr>
          <p:cNvPicPr>
            <a:picLocks noChangeAspect="1"/>
          </p:cNvPicPr>
          <p:nvPr/>
        </p:nvPicPr>
        <p:blipFill>
          <a:blip r:embed="rId2"/>
          <a:stretch>
            <a:fillRect/>
          </a:stretch>
        </p:blipFill>
        <p:spPr>
          <a:xfrm>
            <a:off x="8113193" y="5504760"/>
            <a:ext cx="2590476" cy="685714"/>
          </a:xfrm>
          <a:prstGeom prst="rect">
            <a:avLst/>
          </a:prstGeom>
        </p:spPr>
      </p:pic>
    </p:spTree>
    <p:extLst>
      <p:ext uri="{BB962C8B-B14F-4D97-AF65-F5344CB8AC3E}">
        <p14:creationId xmlns:p14="http://schemas.microsoft.com/office/powerpoint/2010/main" val="127657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D3C888-A862-933A-2AAA-3BCF910C0C57}"/>
              </a:ext>
            </a:extLst>
          </p:cNvPr>
          <p:cNvSpPr>
            <a:spLocks noGrp="1"/>
          </p:cNvSpPr>
          <p:nvPr>
            <p:ph idx="1"/>
          </p:nvPr>
        </p:nvSpPr>
        <p:spPr>
          <a:xfrm>
            <a:off x="838200" y="876300"/>
            <a:ext cx="10515600" cy="5300663"/>
          </a:xfrm>
        </p:spPr>
        <p:txBody>
          <a:bodyPr/>
          <a:lstStyle/>
          <a:p>
            <a:pPr marL="0" indent="0">
              <a:buNone/>
            </a:pPr>
            <a:endParaRPr lang="nl-BE" dirty="0"/>
          </a:p>
          <a:p>
            <a:pPr marL="0" indent="0" algn="just">
              <a:buNone/>
            </a:pPr>
            <a:r>
              <a:rPr lang="nl-BE" dirty="0"/>
              <a:t>Verkavelingsvoorschriften &amp; het grafisch plan moeten met elkaar overeenstemmen. </a:t>
            </a:r>
          </a:p>
          <a:p>
            <a:pPr marL="0" indent="0" algn="just">
              <a:buNone/>
            </a:pPr>
            <a:endParaRPr lang="nl-BE" dirty="0"/>
          </a:p>
          <a:p>
            <a:pPr marL="0" indent="0" algn="just">
              <a:buNone/>
            </a:pPr>
            <a:r>
              <a:rPr lang="nl-BE" dirty="0"/>
              <a:t>Gebruik niet steeds dezelfde modellen. </a:t>
            </a:r>
          </a:p>
          <a:p>
            <a:pPr marL="0" indent="0" algn="just">
              <a:buNone/>
            </a:pPr>
            <a:endParaRPr lang="nl-BE" dirty="0"/>
          </a:p>
          <a:p>
            <a:pPr marL="0" indent="0" algn="just">
              <a:buNone/>
            </a:pPr>
            <a:r>
              <a:rPr lang="nl-BE" b="1" dirty="0"/>
              <a:t>Er moet gewerkt worden op maat. </a:t>
            </a:r>
          </a:p>
          <a:p>
            <a:endParaRPr lang="nl-BE" dirty="0"/>
          </a:p>
        </p:txBody>
      </p:sp>
      <p:pic>
        <p:nvPicPr>
          <p:cNvPr id="4" name="Afbeelding 3">
            <a:extLst>
              <a:ext uri="{FF2B5EF4-FFF2-40B4-BE49-F238E27FC236}">
                <a16:creationId xmlns:a16="http://schemas.microsoft.com/office/drawing/2014/main" id="{5EDFF178-5794-B635-9DD3-187F7DAF1A70}"/>
              </a:ext>
            </a:extLst>
          </p:cNvPr>
          <p:cNvPicPr>
            <a:picLocks noChangeAspect="1"/>
          </p:cNvPicPr>
          <p:nvPr/>
        </p:nvPicPr>
        <p:blipFill>
          <a:blip r:embed="rId2"/>
          <a:stretch>
            <a:fillRect/>
          </a:stretch>
        </p:blipFill>
        <p:spPr>
          <a:xfrm>
            <a:off x="8429512" y="5298889"/>
            <a:ext cx="2591025" cy="682811"/>
          </a:xfrm>
          <a:prstGeom prst="rect">
            <a:avLst/>
          </a:prstGeom>
        </p:spPr>
      </p:pic>
    </p:spTree>
    <p:extLst>
      <p:ext uri="{BB962C8B-B14F-4D97-AF65-F5344CB8AC3E}">
        <p14:creationId xmlns:p14="http://schemas.microsoft.com/office/powerpoint/2010/main" val="9258288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2438</Words>
  <Application>Microsoft Office PowerPoint</Application>
  <PresentationFormat>Breedbeeld</PresentationFormat>
  <Paragraphs>153</Paragraphs>
  <Slides>25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Aptos</vt:lpstr>
      <vt:lpstr>Aptos Display</vt:lpstr>
      <vt:lpstr>Arial</vt:lpstr>
      <vt:lpstr>CIDFont+F4</vt:lpstr>
      <vt:lpstr>CIDFont+F7</vt:lpstr>
      <vt:lpstr>Fira Sans</vt:lpstr>
      <vt:lpstr>Kantoorthema</vt:lpstr>
      <vt:lpstr>Juridische uitgangspunten &amp; valkuilen  bij verkavelen</vt:lpstr>
      <vt:lpstr>PowerPoint-presentatie</vt:lpstr>
      <vt:lpstr>1. Verkavelen = planologie op microniveau</vt:lpstr>
      <vt:lpstr>PowerPoint-presentatie</vt:lpstr>
      <vt:lpstr>PowerPoint-presentatie</vt:lpstr>
      <vt:lpstr>PowerPoint-presentatie</vt:lpstr>
      <vt:lpstr>PowerPoint-presentatie</vt:lpstr>
      <vt:lpstr>PowerPoint-presentatie</vt:lpstr>
      <vt:lpstr>PowerPoint-presentatie</vt:lpstr>
      <vt:lpstr> De overheid zelf de pen laten vasthouden om een niet diligent opgestelde verkavelingsvoorschriften  en grafisch plan te laten corrigeren in de te nemen verkavelingsvergunning?   Hoewel veelvoorkomend, op te passen …  </vt:lpstr>
      <vt:lpstr>PowerPoint-presentatie</vt:lpstr>
      <vt:lpstr>Vaak een nieuw OO vereist: </vt:lpstr>
      <vt:lpstr>Besluit: </vt:lpstr>
      <vt:lpstr>2. Verkavelingswijziging vs verkaveling Essentieel onderscheid</vt:lpstr>
      <vt:lpstr>Verval van de verkaveling raadpleegbaar? </vt:lpstr>
      <vt:lpstr>Opgelet:</vt:lpstr>
      <vt:lpstr>3. Splitsing vs. verkaveling</vt:lpstr>
      <vt:lpstr>Ficties en feiten: </vt:lpstr>
      <vt:lpstr>Oorzaak notariële koudwatervrees: </vt:lpstr>
      <vt:lpstr>Een (te) snelle eenvoudige splitsing kan later in het proces aansprakelijkheid met zich meebrengen. </vt:lpstr>
      <vt:lpstr>4. Verkoopbaarheidsattest &amp; het begrip bouwgrond</vt:lpstr>
      <vt:lpstr>PowerPoint-presentatie</vt:lpstr>
      <vt:lpstr>Quid sloop &amp; heropbouw (6% BTW)</vt:lpstr>
      <vt:lpstr>Conclusie: </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Stijn Van Hulle</dc:creator>
  <cp:lastModifiedBy>Stijn Van Hulle</cp:lastModifiedBy>
  <cp:revision>1</cp:revision>
  <dcterms:created xsi:type="dcterms:W3CDTF">2024-11-20T07:14:37Z</dcterms:created>
  <dcterms:modified xsi:type="dcterms:W3CDTF">2024-11-20T08:54:13Z</dcterms:modified>
</cp:coreProperties>
</file>