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80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279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5304B-52C8-4F85-A538-8D9D3D1C4117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3955-CB18-4ED5-BAED-64E66DD700E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959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65996FB-BC42-47E1-9348-537CAA530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C4DDB8B-757A-455A-BAF7-DC9D5DE3D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62264B-1C9A-46D5-9A49-E741BDB92642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1384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0D64755-7EE1-400B-9DC6-B868B1E840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59F13389-1E59-4834-BE74-47216025E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A96BA2-5826-49B9-864D-DC8EE3A87998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02354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BFF2B2C9-E8F0-41DB-B798-222A96CD1E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8D801B3-A622-4C29-9EE3-5A79129DE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E5E812-EF42-4440-B841-55F5942041C3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96481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86BBABB-7B0A-4917-921B-3ACA90C9C4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143BAB2-9688-4EE9-BC27-A6ADC2F3D2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45C664-90C7-4DF8-AE60-05DDB4D1B22C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86305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8FEA51D6-463C-4A43-97BF-C7C04FF495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126529D1-9F2D-48FC-88AC-C6A0E624F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1B4D11-0415-4B7F-98A7-DEC34D9E1D9F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01471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780255-53AC-45BB-8E6A-357843A93D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8A8A7B-FFD6-4000-81F2-F71D6C147F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BD7409-89B6-4A1F-A280-FE98B97E98DC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28098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746E74AF-AC3F-4B4F-8373-9C1055D8B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3979DEF-1F08-45DB-A712-11C1CC496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2E6985-749B-492C-9CB6-46F5C0851C53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8419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A4902806-16CC-47C1-8CAB-1CC8993777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50C543E2-B024-4E64-848B-954630993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E64D2E-C8A6-4E51-A447-AFF77A501389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69330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69E0477B-7A92-4C4B-832B-5F6FF2F79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A122DF23-47BB-4FBD-BA20-4E2B60D83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3DE215-3ACC-4291-A080-D690D1E29A66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50054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960CD6-EA22-40F7-B693-AEA5FC22F3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2799E0-7513-4C81-9EE7-F2516D4AFE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EF528E-6D44-422F-A7DA-C8ABA157EC73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9475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A4668B-712B-46FE-B152-CBC0663FE3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92EC85-645F-4C99-B4D1-254C74FF58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D7A15D-1F00-42B9-B521-7A36459988AC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95570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7" descr="bg_pp.jpg">
            <a:extLst>
              <a:ext uri="{FF2B5EF4-FFF2-40B4-BE49-F238E27FC236}">
                <a16:creationId xmlns:a16="http://schemas.microsoft.com/office/drawing/2014/main" id="{C9B7FEAC-7C1F-4B6C-99CA-4F32D39FAF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>
            <a:extLst>
              <a:ext uri="{FF2B5EF4-FFF2-40B4-BE49-F238E27FC236}">
                <a16:creationId xmlns:a16="http://schemas.microsoft.com/office/drawing/2014/main" id="{0511A44A-A82A-4E27-A166-B023870ABB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239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/>
              <a:t>Titelstijl van model bewerken</a:t>
            </a:r>
            <a:endParaRPr lang="nl-NL" altLang="nl-BE"/>
          </a:p>
        </p:txBody>
      </p:sp>
      <p:sp>
        <p:nvSpPr>
          <p:cNvPr id="1028" name="Tijdelijke aanduiding voor tekst 2">
            <a:extLst>
              <a:ext uri="{FF2B5EF4-FFF2-40B4-BE49-F238E27FC236}">
                <a16:creationId xmlns:a16="http://schemas.microsoft.com/office/drawing/2014/main" id="{FA7A1D13-F9ED-4A91-9DC9-C393C6DC88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60550"/>
            <a:ext cx="82296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/>
              <a:t>Klik om de tekststijl van het model te bewerken</a:t>
            </a:r>
          </a:p>
          <a:p>
            <a:pPr lvl="1"/>
            <a:r>
              <a:rPr lang="nl-BE" altLang="nl-BE"/>
              <a:t>Tweede niveau</a:t>
            </a:r>
          </a:p>
          <a:p>
            <a:pPr lvl="2"/>
            <a:r>
              <a:rPr lang="nl-BE" altLang="nl-BE"/>
              <a:t>Derde niveau</a:t>
            </a:r>
          </a:p>
          <a:p>
            <a:pPr lvl="3"/>
            <a:r>
              <a:rPr lang="nl-BE" altLang="nl-BE"/>
              <a:t>Vierde niveau</a:t>
            </a:r>
          </a:p>
          <a:p>
            <a:pPr lvl="4"/>
            <a:r>
              <a:rPr lang="nl-BE" altLang="nl-BE"/>
              <a:t>Vijfde niveau</a:t>
            </a:r>
            <a:endParaRPr lang="nl-NL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4DDBC6-888F-42CF-9CC9-FDB29B7C3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F503CB-6A36-4366-9AAF-A17DC9590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E91DFCE-A8B3-4EE7-ACBD-F5F3F509D760}" type="slidenum">
              <a:rPr lang="nl-NL" altLang="nl-BE"/>
              <a:pPr/>
              <a:t>‹nr.›</a:t>
            </a:fld>
            <a:endParaRPr lang="nl-NL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el 1">
            <a:extLst>
              <a:ext uri="{FF2B5EF4-FFF2-40B4-BE49-F238E27FC236}">
                <a16:creationId xmlns:a16="http://schemas.microsoft.com/office/drawing/2014/main" id="{13B9E3D3-46FC-4E65-9FE5-B620C21F2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altLang="nl-BE" dirty="0"/>
              <a:t>HET NIEUWE ONTEIGENINGSRECHT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391996A9-EBB6-4752-BFB4-1EFC9D1E6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ea typeface="+mn-ea"/>
              </a:rPr>
              <a:t>Een analyse van het Vlaamse Onteigeningsdecreet binnen het kader van art. 16 Grondwet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7CE61E-59A6-455F-AEDA-98D8C17C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3684"/>
            <a:ext cx="8229600" cy="944563"/>
          </a:xfrm>
        </p:spPr>
        <p:txBody>
          <a:bodyPr/>
          <a:lstStyle/>
          <a:p>
            <a:r>
              <a:rPr lang="nl-BE" dirty="0"/>
              <a:t>III. ALGEMENE KRIJTLIJNEN HUIDIG ONTEIGENINGSRECHT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A434FB-09E2-4BD0-9615-95EF946BB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2655945"/>
            <a:ext cx="3371850" cy="2905125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331F71-6109-4EAE-9566-77F58EF08E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64D2E-C8A6-4E51-A447-AFF77A501389}" type="slidenum">
              <a:rPr lang="nl-NL" altLang="nl-BE" smtClean="0"/>
              <a:pPr/>
              <a:t>10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08303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A6EE4-1177-4595-A708-09F602A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99166"/>
            <a:ext cx="3008313" cy="1162050"/>
          </a:xfrm>
        </p:spPr>
        <p:txBody>
          <a:bodyPr/>
          <a:lstStyle/>
          <a:p>
            <a:r>
              <a:rPr lang="nl-BE" sz="3200" dirty="0"/>
              <a:t>A. Grondwettelijke waarborgen en hun uitwerking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B749CF-2911-4987-B2D4-E67119CA5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18" y="1008528"/>
            <a:ext cx="3562350" cy="4905375"/>
          </a:xfrm>
          <a:prstGeom prst="rect">
            <a:avLst/>
          </a:prstGeom>
        </p:spPr>
      </p:pic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91AB835C-DDEC-4705-AE59-91AA6A9A7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EF528E-6D44-422F-A7DA-C8ABA157EC73}" type="slidenum">
              <a:rPr lang="nl-NL" altLang="nl-BE" smtClean="0"/>
              <a:pPr/>
              <a:t>11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48053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18BC1-4570-4EDA-B9B1-4336A730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Art. 16 Grondwet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AB071-BD80-4FAF-AB7B-D19170553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Onteigening = noodzakelijk ter realisatie van algemeen nut</a:t>
            </a:r>
          </a:p>
          <a:p>
            <a:r>
              <a:rPr lang="nl-BE" dirty="0"/>
              <a:t>Onteigening steunt op wettelijke of decretale bevoegdheids- en habilitatiegrond</a:t>
            </a:r>
          </a:p>
          <a:p>
            <a:r>
              <a:rPr lang="nl-BE" dirty="0"/>
              <a:t>Onteigeningsprocedure is geregeld bij wet of decreet</a:t>
            </a:r>
          </a:p>
          <a:p>
            <a:r>
              <a:rPr lang="nl-BE" dirty="0"/>
              <a:t>Billijke en voorafgaande schadeloosstelling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C5ABE4-6FFD-4846-9EAE-17A4CC539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12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92047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55F30-7BEB-4F75-8ECD-D18C152E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Algemeen nut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1B375A-7239-484F-8D4F-4A50A6077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/>
              <a:t>Algemeen belang van de gemeenschap of abstract onderdeel ervan</a:t>
            </a:r>
          </a:p>
          <a:p>
            <a:pPr lvl="1"/>
            <a:r>
              <a:rPr lang="nl-BE" sz="1800" dirty="0"/>
              <a:t>Bv. bouw school is van algemeen nut, ook al loopt niet iedereen school</a:t>
            </a:r>
          </a:p>
          <a:p>
            <a:pPr lvl="1"/>
            <a:r>
              <a:rPr lang="nl-BE" sz="1800" dirty="0"/>
              <a:t>Bv. geen onteigening voor tennislokaal van 1 club</a:t>
            </a:r>
          </a:p>
          <a:p>
            <a:r>
              <a:rPr lang="nl-BE" sz="2000" dirty="0"/>
              <a:t>Algemeen nut kan samenlopen met privatief nut, maar algemeen nut moet zwaarder doorwegen</a:t>
            </a:r>
          </a:p>
          <a:p>
            <a:pPr lvl="1"/>
            <a:r>
              <a:rPr lang="nl-BE" sz="1800" dirty="0"/>
              <a:t>Art. 3 Onteigeningsdecreet</a:t>
            </a:r>
          </a:p>
          <a:p>
            <a:pPr lvl="1"/>
            <a:r>
              <a:rPr lang="nl-BE" sz="1800" dirty="0"/>
              <a:t>Bv. aanleg bedrijventerreinen (decreet ruimtelijke economie)</a:t>
            </a:r>
          </a:p>
          <a:p>
            <a:pPr lvl="1"/>
            <a:r>
              <a:rPr lang="nl-BE" sz="1800" dirty="0"/>
              <a:t>Bv. PPS bij stadsrenovatie (RvS)</a:t>
            </a:r>
          </a:p>
          <a:p>
            <a:r>
              <a:rPr lang="nl-BE" sz="2000" dirty="0"/>
              <a:t>Zwaardere motiveringsplicht indien onteigende goederen geen ‘bestemming van openbaar gebruik’ krijgen</a:t>
            </a:r>
          </a:p>
          <a:p>
            <a:pPr lvl="1"/>
            <a:r>
              <a:rPr lang="nl-BE" sz="1800" dirty="0"/>
              <a:t>Bv. openbare bibliotheek vs. onderzoekscentrum van de overheid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08F10E-8056-43AE-A6C4-05FC0070EE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13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39582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96A81-9F4C-4022-A1C6-6F2892DA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Onteigeningsnoodzaak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E72885-C49F-40FB-8B48-160B53DE4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Art. 3 Onteigeningsdecreet: </a:t>
            </a:r>
          </a:p>
          <a:p>
            <a:pPr lvl="1"/>
            <a:r>
              <a:rPr lang="nl-BE" dirty="0"/>
              <a:t>Doel onteigening = dwingende reden van algemeen belang </a:t>
            </a:r>
          </a:p>
          <a:p>
            <a:pPr lvl="1"/>
            <a:r>
              <a:rPr lang="nl-BE" dirty="0"/>
              <a:t>Inname van het goed door de overheid via onteigening is noodzakelijk </a:t>
            </a:r>
          </a:p>
          <a:p>
            <a:pPr lvl="1"/>
            <a:r>
              <a:rPr lang="nl-BE" dirty="0"/>
              <a:t>Betrokken goed is noodzakelijk voor onteigeningsdoel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F49E85-0158-45C9-8042-62EF871DBA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14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53675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E844AB-551F-43C0-A606-E60E49FA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0903"/>
            <a:ext cx="8229600" cy="4459797"/>
          </a:xfrm>
        </p:spPr>
        <p:txBody>
          <a:bodyPr/>
          <a:lstStyle/>
          <a:p>
            <a:r>
              <a:rPr lang="nl-BE" dirty="0"/>
              <a:t>Gevolg:</a:t>
            </a:r>
          </a:p>
          <a:p>
            <a:pPr lvl="1"/>
            <a:r>
              <a:rPr lang="nl-BE" dirty="0"/>
              <a:t>Art. 15-16 Onteigeningsdecreet: objectief en gemotiveerd (vergelijkingspunten!) schriftelijk aanbod vereist</a:t>
            </a:r>
          </a:p>
          <a:p>
            <a:pPr lvl="1"/>
            <a:r>
              <a:rPr lang="nl-BE" dirty="0"/>
              <a:t>Art. 24-27 Onteigeningsdecreet: zelfrealisatiebeginsel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60B572-8103-4DED-B851-E14194816A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15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165436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8D139A-44B8-45AB-9132-86046908F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791"/>
            <a:ext cx="8229600" cy="4526909"/>
          </a:xfrm>
        </p:spPr>
        <p:txBody>
          <a:bodyPr/>
          <a:lstStyle/>
          <a:p>
            <a:r>
              <a:rPr lang="nl-BE" sz="2800" dirty="0"/>
              <a:t>Zelfrealisatie:</a:t>
            </a:r>
          </a:p>
          <a:p>
            <a:pPr lvl="1"/>
            <a:r>
              <a:rPr lang="nl-BE" sz="2400" dirty="0"/>
              <a:t>Openbaar onderzoek: eigenaars kunnen verzoek tot zelfrealisatie projectnota indienen</a:t>
            </a:r>
          </a:p>
          <a:p>
            <a:pPr lvl="2"/>
            <a:r>
              <a:rPr lang="nl-BE" sz="2000" dirty="0"/>
              <a:t>Evt. in samenwerking met andere onteigenden of met de overheid</a:t>
            </a:r>
          </a:p>
          <a:p>
            <a:pPr lvl="2"/>
            <a:r>
              <a:rPr lang="nl-BE" sz="2000" dirty="0"/>
              <a:t>Samenwerking met derden mogelijk</a:t>
            </a:r>
          </a:p>
          <a:p>
            <a:pPr lvl="1"/>
            <a:r>
              <a:rPr lang="nl-BE" sz="2400" dirty="0"/>
              <a:t>Niet bij lijninfrastructuur</a:t>
            </a:r>
          </a:p>
          <a:p>
            <a:pPr lvl="1"/>
            <a:r>
              <a:rPr lang="nl-BE" sz="2400" dirty="0"/>
              <a:t>Art. 24, §3, Onteigeningsdecreet: geen absoluut recht</a:t>
            </a:r>
          </a:p>
          <a:p>
            <a:pPr lvl="2"/>
            <a:r>
              <a:rPr lang="nl-BE" sz="2000" dirty="0"/>
              <a:t>Betekenis? Uit art. 16 Grondwet vloeit voort dat als verzoeker bereidwillig en capabel is, het verzoek ingewilligd moet worden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6A12B2-750B-40E5-BF76-D4AB3394A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16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49145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96A81-9F4C-4022-A1C6-6F2892DA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0069"/>
            <a:ext cx="8229600" cy="944563"/>
          </a:xfrm>
        </p:spPr>
        <p:txBody>
          <a:bodyPr/>
          <a:lstStyle/>
          <a:p>
            <a:r>
              <a:rPr lang="nl-BE" dirty="0"/>
              <a:t>4. Wettelijke/decretale bevoegdheidsgrond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E72885-C49F-40FB-8B48-160B53DE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7387"/>
            <a:ext cx="8229600" cy="3740150"/>
          </a:xfrm>
        </p:spPr>
        <p:txBody>
          <a:bodyPr/>
          <a:lstStyle/>
          <a:p>
            <a:r>
              <a:rPr lang="nl-BE" sz="2800" dirty="0"/>
              <a:t>Art. 6 Onteigeningsdecreet</a:t>
            </a:r>
          </a:p>
          <a:p>
            <a:pPr lvl="1"/>
            <a:r>
              <a:rPr lang="nl-BE" sz="2400" dirty="0"/>
              <a:t>1°: Vlaamse Regering, College VGC, gemeenten, provincies</a:t>
            </a:r>
          </a:p>
          <a:p>
            <a:pPr lvl="1"/>
            <a:r>
              <a:rPr lang="nl-BE" sz="2400" dirty="0"/>
              <a:t>2-3°: agentschappen Vlaamse overheid met </a:t>
            </a:r>
            <a:r>
              <a:rPr lang="nl-BE" sz="2400" dirty="0" err="1"/>
              <a:t>rechts-persoonlijkheid</a:t>
            </a:r>
            <a:r>
              <a:rPr lang="nl-BE" sz="2400" dirty="0"/>
              <a:t>, specifieke besturen (nutsmaatschappijen, polderbesturen, havenbedrijven,…)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739BA8-189F-4AF7-A3CB-1DEFFA939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17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9049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96A81-9F4C-4022-A1C6-6F2892DA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0069"/>
            <a:ext cx="8229600" cy="944563"/>
          </a:xfrm>
        </p:spPr>
        <p:txBody>
          <a:bodyPr/>
          <a:lstStyle/>
          <a:p>
            <a:r>
              <a:rPr lang="nl-BE" dirty="0"/>
              <a:t>5. Wettelijke/decretale habilitatiegrond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E72885-C49F-40FB-8B48-160B53DE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7387"/>
            <a:ext cx="8229600" cy="3740150"/>
          </a:xfrm>
        </p:spPr>
        <p:txBody>
          <a:bodyPr/>
          <a:lstStyle/>
          <a:p>
            <a:r>
              <a:rPr lang="nl-BE" sz="2800" dirty="0"/>
              <a:t>Art. 7 Onteigeningsdecreet</a:t>
            </a:r>
          </a:p>
          <a:p>
            <a:pPr lvl="1"/>
            <a:r>
              <a:rPr lang="nl-BE" sz="2400" dirty="0"/>
              <a:t>Vlaamse Regering, College VGC, gemeenten, provincies: kunnen ‘steeds’ onteigenen </a:t>
            </a:r>
            <a:r>
              <a:rPr lang="nl-BE" sz="2400" dirty="0" err="1"/>
              <a:t>ifv</a:t>
            </a:r>
            <a:r>
              <a:rPr lang="nl-BE" sz="2400" dirty="0"/>
              <a:t> eigen algemene bevoegdheden</a:t>
            </a:r>
          </a:p>
          <a:p>
            <a:pPr lvl="2"/>
            <a:r>
              <a:rPr lang="nl-BE" sz="2000" dirty="0"/>
              <a:t>Zij moeten echter steunen op specifieke habilitatie, als deze voorhanden is</a:t>
            </a:r>
          </a:p>
          <a:p>
            <a:pPr lvl="3"/>
            <a:r>
              <a:rPr lang="nl-BE" sz="1800" dirty="0"/>
              <a:t>Bv. indien onteigening mogelijk is </a:t>
            </a:r>
            <a:r>
              <a:rPr lang="nl-BE" sz="1800" dirty="0" err="1"/>
              <a:t>ifv</a:t>
            </a:r>
            <a:r>
              <a:rPr lang="nl-BE" sz="1800" dirty="0"/>
              <a:t> RUP, dan wordt niet onteigend op grond van de algemene habilitatie</a:t>
            </a:r>
          </a:p>
          <a:p>
            <a:pPr lvl="1"/>
            <a:r>
              <a:rPr lang="nl-BE" sz="2400" dirty="0"/>
              <a:t>Overige overheden: specifieke habilitatie nodig</a:t>
            </a:r>
          </a:p>
          <a:p>
            <a:pPr lvl="2"/>
            <a:r>
              <a:rPr lang="nl-BE" sz="2000" dirty="0"/>
              <a:t>Lijst in </a:t>
            </a:r>
            <a:r>
              <a:rPr lang="nl-BE" sz="2000" dirty="0" err="1"/>
              <a:t>MvT</a:t>
            </a:r>
            <a:endParaRPr lang="nl-BE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9CFDD6-7B49-4984-8FF9-0B3DE5973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18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156100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C1ADE-3D46-4468-81F8-B66D0709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 Wettelijke/decretale procedure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66F128-49F0-446F-A67F-0EA59C8AC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Vlaams Onteigeningsdecreet vervangt federale regelingen</a:t>
            </a:r>
          </a:p>
          <a:p>
            <a:r>
              <a:rPr lang="nl-BE" sz="2400" dirty="0"/>
              <a:t>Belangrijkste kenmerken:</a:t>
            </a:r>
          </a:p>
          <a:p>
            <a:pPr lvl="1"/>
            <a:r>
              <a:rPr lang="nl-BE" sz="2000" dirty="0"/>
              <a:t>Bestuurlijke en rechterlijke fase</a:t>
            </a:r>
          </a:p>
          <a:p>
            <a:pPr lvl="1"/>
            <a:r>
              <a:rPr lang="nl-BE" sz="2000" dirty="0"/>
              <a:t>Bestuurlijke fase sterk hertekend</a:t>
            </a:r>
          </a:p>
          <a:p>
            <a:pPr lvl="2"/>
            <a:r>
              <a:rPr lang="nl-BE" sz="1800" dirty="0"/>
              <a:t>Geen machtiging nodig voor Vlaamse Regering, provincies en gemeenten</a:t>
            </a:r>
          </a:p>
          <a:p>
            <a:pPr lvl="2"/>
            <a:r>
              <a:rPr lang="nl-BE" sz="1800" dirty="0"/>
              <a:t>Overige overheden: machtiging Vlaamse Regering, provincieraad, gemeenteraad</a:t>
            </a:r>
          </a:p>
          <a:p>
            <a:pPr lvl="1"/>
            <a:r>
              <a:rPr lang="nl-BE" sz="2200" dirty="0"/>
              <a:t>1 rechterlijke procedure (geen onderscheid gewoon/urgent) bij vrederechter</a:t>
            </a:r>
          </a:p>
          <a:p>
            <a:pPr lvl="2"/>
            <a:r>
              <a:rPr lang="nl-BE" sz="1800" dirty="0"/>
              <a:t>Onteigeningsbesluit kan voorafgaandelijk bestreden worden bij </a:t>
            </a:r>
            <a:r>
              <a:rPr lang="nl-BE" sz="1800" dirty="0" err="1"/>
              <a:t>RvVb</a:t>
            </a:r>
            <a:r>
              <a:rPr lang="nl-BE" sz="1800" dirty="0"/>
              <a:t> (</a:t>
            </a:r>
            <a:r>
              <a:rPr lang="nl-BE" sz="1800" dirty="0" err="1"/>
              <a:t>ipv</a:t>
            </a:r>
            <a:r>
              <a:rPr lang="nl-BE" sz="1800" dirty="0"/>
              <a:t> bij RvS)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F1C5A4-B11E-4468-884C-E71E54C55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19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0188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C469C-6B2A-483A-A247-906B80A0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944563"/>
          </a:xfrm>
        </p:spPr>
        <p:txBody>
          <a:bodyPr/>
          <a:lstStyle/>
          <a:p>
            <a:r>
              <a:rPr lang="nl-BE" dirty="0"/>
              <a:t>I. DEFINITIE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DA8DFB-C62C-4A76-82D1-C8C518D8B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2015105"/>
            <a:ext cx="5991225" cy="37338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B58C6B-1A08-43B3-B4A8-02A81183F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64D2E-C8A6-4E51-A447-AFF77A501389}" type="slidenum">
              <a:rPr lang="nl-NL" altLang="nl-BE" smtClean="0"/>
              <a:pPr/>
              <a:t>2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2502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6864A-3226-4827-B295-01CFFFD0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7515"/>
            <a:ext cx="8229600" cy="944563"/>
          </a:xfrm>
        </p:spPr>
        <p:txBody>
          <a:bodyPr/>
          <a:lstStyle/>
          <a:p>
            <a:r>
              <a:rPr lang="nl-BE" dirty="0"/>
              <a:t>7. Billijke en voorafgaandelijke schadeloosstelling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8AFFFD-C957-4488-8D71-959F02325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6110"/>
            <a:ext cx="8229600" cy="3740150"/>
          </a:xfrm>
        </p:spPr>
        <p:txBody>
          <a:bodyPr/>
          <a:lstStyle/>
          <a:p>
            <a:r>
              <a:rPr lang="nl-BE" dirty="0"/>
              <a:t>Geldelijk (maar niet van openbare orde)</a:t>
            </a:r>
          </a:p>
          <a:p>
            <a:r>
              <a:rPr lang="nl-BE" dirty="0"/>
              <a:t>Billijk = alle schade (&gt; verkoopwaarde)</a:t>
            </a:r>
          </a:p>
          <a:p>
            <a:pPr lvl="1"/>
            <a:r>
              <a:rPr lang="nl-BE" dirty="0" err="1"/>
              <a:t>Ihv</a:t>
            </a:r>
            <a:r>
              <a:rPr lang="nl-BE" dirty="0"/>
              <a:t> onteigende (in staat stellen om gelijkwaardig goed aan te schaffen) </a:t>
            </a:r>
          </a:p>
          <a:p>
            <a:pPr lvl="1"/>
            <a:r>
              <a:rPr lang="nl-BE" dirty="0" err="1"/>
              <a:t>Ihv</a:t>
            </a:r>
            <a:r>
              <a:rPr lang="nl-BE" dirty="0"/>
              <a:t> belanghebbende derden (bv. huurder, opstalhouder)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0F0F9F-3A13-44B5-9C64-D3ACC4594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20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63563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66091E-4BC9-45CD-928A-3B4E4403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793"/>
            <a:ext cx="8229600" cy="4375907"/>
          </a:xfrm>
        </p:spPr>
        <p:txBody>
          <a:bodyPr/>
          <a:lstStyle/>
          <a:p>
            <a:r>
              <a:rPr lang="nl-BE" dirty="0"/>
              <a:t>Voorafgaand = overheid krijgt slechts bezit wanneer vergoeding ter beschikking gesteld is</a:t>
            </a:r>
          </a:p>
          <a:p>
            <a:pPr lvl="1"/>
            <a:r>
              <a:rPr lang="nl-BE" dirty="0"/>
              <a:t>Geen onteigening op krediet</a:t>
            </a:r>
          </a:p>
          <a:p>
            <a:pPr lvl="1"/>
            <a:r>
              <a:rPr lang="nl-BE" dirty="0"/>
              <a:t>Art. 53 Onteigeningsdecreet: overheid ten vroegste in bezit na bewijs van storting provisionele vergoeding</a:t>
            </a:r>
          </a:p>
          <a:p>
            <a:pPr lvl="2"/>
            <a:r>
              <a:rPr lang="nl-BE" dirty="0"/>
              <a:t>Vrederechter kan later moment vaststellen (ten laatste 6m na vonnis provisionele vergoeding)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F1FBAA-FFC9-4800-84EC-A031647FD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21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97152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01" y="906011"/>
            <a:ext cx="8229600" cy="4409463"/>
          </a:xfrm>
        </p:spPr>
        <p:txBody>
          <a:bodyPr/>
          <a:lstStyle/>
          <a:p>
            <a:r>
              <a:rPr lang="nl-BE" dirty="0"/>
              <a:t>Onderdelen</a:t>
            </a:r>
          </a:p>
          <a:p>
            <a:pPr lvl="1"/>
            <a:r>
              <a:rPr lang="nl-BE" dirty="0"/>
              <a:t>Uitgangspunt: objectieve waarde</a:t>
            </a:r>
          </a:p>
          <a:p>
            <a:pPr lvl="2"/>
            <a:r>
              <a:rPr lang="nl-BE" dirty="0"/>
              <a:t>Nuances art. 62-64 Onteigeningsdecreet:</a:t>
            </a:r>
          </a:p>
          <a:p>
            <a:pPr lvl="3"/>
            <a:r>
              <a:rPr lang="nl-BE" dirty="0"/>
              <a:t>Doelneutraliteit (geen rekening houden met vermeerdering/vermindering waarde </a:t>
            </a:r>
            <a:r>
              <a:rPr lang="nl-BE" dirty="0" err="1"/>
              <a:t>igv</a:t>
            </a:r>
            <a:r>
              <a:rPr lang="nl-BE" dirty="0"/>
              <a:t> doel onteigening)</a:t>
            </a:r>
          </a:p>
          <a:p>
            <a:pPr lvl="3"/>
            <a:r>
              <a:rPr lang="nl-BE" dirty="0"/>
              <a:t>Geen rekening houden met onwettige werken</a:t>
            </a:r>
          </a:p>
          <a:p>
            <a:pPr lvl="3"/>
            <a:r>
              <a:rPr lang="nl-BE" dirty="0"/>
              <a:t>Planologische neutraliteit (geen rekening houden met vermeerdering/vermindering waarde </a:t>
            </a:r>
            <a:r>
              <a:rPr lang="nl-BE" dirty="0" err="1"/>
              <a:t>igv</a:t>
            </a:r>
            <a:r>
              <a:rPr lang="nl-BE" dirty="0"/>
              <a:t> RUP waartoe onteigend wordt)</a:t>
            </a:r>
          </a:p>
          <a:p>
            <a:pPr lvl="4"/>
            <a:r>
              <a:rPr lang="nl-BE" dirty="0"/>
              <a:t>Ook indien andere habilitatiegrond dan VCRO gebruikt wordt (bv. decreet ruimtelijke economie voor aanleg bedrijventerrein in RUP)</a:t>
            </a:r>
          </a:p>
          <a:p>
            <a:pPr lvl="4"/>
            <a:r>
              <a:rPr lang="nl-BE" dirty="0"/>
              <a:t>RUP max. 5j oud bij definitief onteigeningsbesluit</a:t>
            </a:r>
          </a:p>
          <a:p>
            <a:pPr lvl="3"/>
            <a:r>
              <a:rPr lang="nl-BE" dirty="0"/>
              <a:t>Verrekening bodemsaneringskosten (tenzij deze verhaald kunnen worden op saneringsaansprakelijke)</a:t>
            </a:r>
          </a:p>
          <a:p>
            <a:pPr lvl="2"/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C19A81-821D-4E46-AB47-A9C9F2B191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22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314908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01" y="906011"/>
            <a:ext cx="8229600" cy="4409463"/>
          </a:xfrm>
        </p:spPr>
        <p:txBody>
          <a:bodyPr/>
          <a:lstStyle/>
          <a:p>
            <a:pPr lvl="2"/>
            <a:r>
              <a:rPr lang="nl-BE" dirty="0"/>
              <a:t>Nuance ‘afstand van meerwaarde’</a:t>
            </a:r>
          </a:p>
          <a:p>
            <a:pPr lvl="3"/>
            <a:r>
              <a:rPr lang="nl-BE" dirty="0"/>
              <a:t>Art. 4.3.8 VCRO (Codextrein 8/12/2017!) en art. 16 Rooilijnendecreet: regeling voor constructies getroffen door rooilijn/achteruitbouwstrook/reservatiestrook</a:t>
            </a:r>
          </a:p>
          <a:p>
            <a:pPr lvl="4"/>
            <a:r>
              <a:rPr lang="nl-BE" dirty="0"/>
              <a:t>Normaliter bouwverbod </a:t>
            </a:r>
          </a:p>
          <a:p>
            <a:pPr lvl="5"/>
            <a:r>
              <a:rPr lang="nl-BE" dirty="0"/>
              <a:t>Uitzondering voor rooilijnen/achteruitbouwstroken: stabiliteitswerken, werken </a:t>
            </a:r>
            <a:r>
              <a:rPr lang="nl-BE" dirty="0" err="1"/>
              <a:t>ifv</a:t>
            </a:r>
            <a:r>
              <a:rPr lang="nl-BE" dirty="0"/>
              <a:t> </a:t>
            </a:r>
            <a:r>
              <a:rPr lang="nl-BE" dirty="0" err="1"/>
              <a:t>alignering</a:t>
            </a:r>
            <a:r>
              <a:rPr lang="nl-BE" dirty="0"/>
              <a:t> op rooilijn of strook, werken aan monument of in beschermd gezicht/landschap, gevelisolatie met overschrijding van max. 14cm</a:t>
            </a:r>
          </a:p>
          <a:p>
            <a:pPr lvl="5"/>
            <a:r>
              <a:rPr lang="nl-BE" dirty="0"/>
              <a:t>Uitzondering voor reservatiestroken: werken </a:t>
            </a:r>
            <a:r>
              <a:rPr lang="nl-BE" dirty="0" err="1"/>
              <a:t>ifv</a:t>
            </a:r>
            <a:r>
              <a:rPr lang="nl-BE" dirty="0"/>
              <a:t> het algemeen nut waarvoor de strook afgebakend werd</a:t>
            </a:r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2662961-B035-486F-8A55-5F6004326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23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328686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01" y="906011"/>
            <a:ext cx="8229600" cy="4409463"/>
          </a:xfrm>
        </p:spPr>
        <p:txBody>
          <a:bodyPr/>
          <a:lstStyle/>
          <a:p>
            <a:pPr lvl="4"/>
            <a:r>
              <a:rPr lang="nl-BE" sz="1800" dirty="0"/>
              <a:t>Bijzondere regeling</a:t>
            </a:r>
          </a:p>
          <a:p>
            <a:pPr lvl="5"/>
            <a:r>
              <a:rPr lang="nl-BE" sz="1800" dirty="0"/>
              <a:t>Rooilijnen: OK advies wegbeheerder (geen realisatie binnen 5j)</a:t>
            </a:r>
          </a:p>
          <a:p>
            <a:pPr lvl="6"/>
            <a:r>
              <a:rPr lang="nl-BE" sz="1800" dirty="0"/>
              <a:t>Onteigening binnen 5j: 100% vergoeding</a:t>
            </a:r>
          </a:p>
          <a:p>
            <a:pPr lvl="6"/>
            <a:r>
              <a:rPr lang="nl-BE" sz="1800" dirty="0"/>
              <a:t>Onteigening na 5j: geen rekening houden met werken in afwijking bouwverbod</a:t>
            </a:r>
          </a:p>
          <a:p>
            <a:pPr lvl="7"/>
            <a:r>
              <a:rPr lang="nl-BE" sz="1800" dirty="0"/>
              <a:t>Akte ‘afstand van meerwaarde’ niet vereist!</a:t>
            </a:r>
          </a:p>
          <a:p>
            <a:pPr lvl="5"/>
            <a:r>
              <a:rPr lang="nl-BE" sz="1800" dirty="0"/>
              <a:t>Achteruitbouwstrook: OK advies wegbeheerder</a:t>
            </a:r>
          </a:p>
          <a:p>
            <a:pPr lvl="6"/>
            <a:r>
              <a:rPr lang="nl-BE" sz="1800" dirty="0"/>
              <a:t>Steeds 100% vergoeding bij onteigening</a:t>
            </a:r>
          </a:p>
          <a:p>
            <a:pPr lvl="5"/>
            <a:r>
              <a:rPr lang="nl-BE" sz="1800" dirty="0"/>
              <a:t>Reservatiestrook: OK advies bevoegde instanties (binnen 5j geen realisatie algemeen nut waarvoor reservatiestrook afgebakend werd)</a:t>
            </a:r>
          </a:p>
          <a:p>
            <a:pPr lvl="6"/>
            <a:r>
              <a:rPr lang="nl-BE" sz="1800" dirty="0"/>
              <a:t>Onteigening binnen 5j: 100% vergoeding</a:t>
            </a:r>
          </a:p>
          <a:p>
            <a:pPr lvl="6"/>
            <a:r>
              <a:rPr lang="nl-BE" sz="1800" dirty="0"/>
              <a:t>Latere onteigening: regeling uit te werken bij BVR (zeker vergoeding voor werken die in verband staan met goede staat van bestaande hoofzakelijk vergunde constructies)</a:t>
            </a:r>
          </a:p>
          <a:p>
            <a:pPr lvl="1"/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3EE8F04-BCEC-46B4-A8DA-D8EB55E91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24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271518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01" y="906011"/>
            <a:ext cx="8229600" cy="4409463"/>
          </a:xfrm>
        </p:spPr>
        <p:txBody>
          <a:bodyPr/>
          <a:lstStyle/>
          <a:p>
            <a:pPr lvl="1"/>
            <a:r>
              <a:rPr lang="nl-BE" dirty="0"/>
              <a:t>Subjectieve waarde </a:t>
            </a:r>
          </a:p>
          <a:p>
            <a:pPr lvl="2"/>
            <a:r>
              <a:rPr lang="nl-BE" dirty="0"/>
              <a:t>Geschiktheid</a:t>
            </a:r>
          </a:p>
          <a:p>
            <a:pPr lvl="2"/>
            <a:r>
              <a:rPr lang="nl-BE" dirty="0"/>
              <a:t>Affectatie</a:t>
            </a:r>
          </a:p>
          <a:p>
            <a:pPr lvl="1"/>
            <a:r>
              <a:rPr lang="nl-BE" dirty="0" err="1"/>
              <a:t>Wederbeleg</a:t>
            </a:r>
            <a:r>
              <a:rPr lang="nl-BE" dirty="0"/>
              <a:t> (kosten aanschaf nieuw goed)</a:t>
            </a:r>
          </a:p>
          <a:p>
            <a:pPr lvl="1"/>
            <a:r>
              <a:rPr lang="nl-BE" dirty="0"/>
              <a:t>Wachtinteresten (afnemende praktijk)</a:t>
            </a:r>
          </a:p>
          <a:p>
            <a:pPr lvl="1"/>
            <a:r>
              <a:rPr lang="nl-BE" dirty="0"/>
              <a:t>Waardevermindering restant </a:t>
            </a:r>
          </a:p>
          <a:p>
            <a:pPr lvl="2"/>
            <a:r>
              <a:rPr lang="nl-BE" dirty="0"/>
              <a:t>Art. 74-76 Onteigeningsdecreet: onteigende kan overheid via vrederechter dwingen om restant over te nemen indien geen reële waarde/belangrijke werken</a:t>
            </a:r>
          </a:p>
          <a:p>
            <a:pPr lvl="1"/>
            <a:r>
              <a:rPr lang="nl-BE" dirty="0"/>
              <a:t>Verlies cliënteel</a:t>
            </a:r>
          </a:p>
          <a:p>
            <a:pPr lvl="2"/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CEC258E-6A14-4B30-B99D-37CE169D4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25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842769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01" y="906011"/>
            <a:ext cx="8229600" cy="4409463"/>
          </a:xfrm>
        </p:spPr>
        <p:txBody>
          <a:bodyPr/>
          <a:lstStyle/>
          <a:p>
            <a:pPr lvl="1"/>
            <a:r>
              <a:rPr lang="nl-BE" dirty="0"/>
              <a:t>Fiscale gevolgen</a:t>
            </a:r>
          </a:p>
          <a:p>
            <a:pPr lvl="2"/>
            <a:r>
              <a:rPr lang="nl-BE" dirty="0" err="1"/>
              <a:t>Cass</a:t>
            </a:r>
            <a:r>
              <a:rPr lang="nl-BE" dirty="0"/>
              <a:t>.: als onteigeningsvergoeding als gedwongen meerwaarde belast wordt, dan wordt vergoeding verhoogd met verschuldigde belasting</a:t>
            </a:r>
          </a:p>
          <a:p>
            <a:pPr lvl="1"/>
            <a:r>
              <a:rPr lang="nl-BE" dirty="0"/>
              <a:t>Technisch advies</a:t>
            </a:r>
          </a:p>
          <a:p>
            <a:pPr marL="914400" lvl="2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47036AF-A9A3-495D-B418-7F7DBB423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26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907571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01" y="906011"/>
            <a:ext cx="8229600" cy="4409463"/>
          </a:xfrm>
        </p:spPr>
        <p:txBody>
          <a:bodyPr/>
          <a:lstStyle/>
          <a:p>
            <a:pPr lvl="1"/>
            <a:r>
              <a:rPr lang="nl-BE" dirty="0"/>
              <a:t>Vergoeding houders van zakelijke en persoonlijke rechten</a:t>
            </a:r>
          </a:p>
          <a:p>
            <a:pPr lvl="2"/>
            <a:r>
              <a:rPr lang="nl-BE" dirty="0"/>
              <a:t>Art. 47 Onteigeningsdecreet: onteigende aansprakelijk om deze niet-eigenaars op de hoogte te brengen van inleiding gerechtelijke procedure</a:t>
            </a:r>
          </a:p>
          <a:p>
            <a:pPr lvl="2"/>
            <a:r>
              <a:rPr lang="nl-BE" dirty="0"/>
              <a:t>Art. 8 Onteigeningsbesluit: niet-eigenaars moeten betrokken worden in verplichte onderhandeling</a:t>
            </a:r>
          </a:p>
          <a:p>
            <a:pPr marL="914400" lvl="2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940E147-9106-4911-94AE-C3E6E6CE8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27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661453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A6EE4-1177-4595-A708-09F602A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99166"/>
            <a:ext cx="3008313" cy="1162050"/>
          </a:xfrm>
        </p:spPr>
        <p:txBody>
          <a:bodyPr/>
          <a:lstStyle/>
          <a:p>
            <a:r>
              <a:rPr lang="nl-BE" sz="3200" dirty="0"/>
              <a:t>B. </a:t>
            </a:r>
            <a:br>
              <a:rPr lang="nl-BE" sz="3200" dirty="0"/>
            </a:br>
            <a:r>
              <a:rPr lang="nl-BE" sz="3200" dirty="0"/>
              <a:t>Behoorlijk bestuur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6C0B70-20D5-4251-A424-6BF2B3B2E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12" y="2299166"/>
            <a:ext cx="5119439" cy="276538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9A9479-2DCA-43FD-BCE6-D39AF4339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EF528E-6D44-422F-A7DA-C8ABA157EC73}" type="slidenum">
              <a:rPr lang="nl-NL" altLang="nl-BE" smtClean="0"/>
              <a:pPr/>
              <a:t>28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342629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18BC1-4570-4EDA-B9B1-4336A730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Formele motiveringsplicht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AB071-BD80-4FAF-AB7B-D19170553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Zowel voor voorlopige als definitieve onteigeningsbesluiten</a:t>
            </a:r>
          </a:p>
          <a:p>
            <a:r>
              <a:rPr lang="nl-BE" dirty="0"/>
              <a:t>Bijzondere aandacht voor omschrijving en motivering noodzaak:</a:t>
            </a:r>
          </a:p>
          <a:p>
            <a:pPr lvl="1"/>
            <a:r>
              <a:rPr lang="nl-BE" dirty="0"/>
              <a:t>Concrete feiten</a:t>
            </a:r>
          </a:p>
          <a:p>
            <a:pPr lvl="1"/>
            <a:r>
              <a:rPr lang="nl-BE" dirty="0"/>
              <a:t>Duidelijk overzicht overwogen alternatieven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9DAB2C-5AAC-4F8F-8FC0-DB2171349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29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0296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697DA4-43DA-46D0-9A3A-4D6D9E0B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040"/>
            <a:ext cx="8229600" cy="3740150"/>
          </a:xfrm>
        </p:spPr>
        <p:txBody>
          <a:bodyPr/>
          <a:lstStyle/>
          <a:p>
            <a:r>
              <a:rPr lang="nl-BE" sz="2800" dirty="0"/>
              <a:t>Bijzonder rechtsmiddel voor de overheid</a:t>
            </a:r>
          </a:p>
          <a:p>
            <a:r>
              <a:rPr lang="nl-BE" sz="2800" dirty="0"/>
              <a:t>Om voor werken of handelingen van algemeen nut</a:t>
            </a:r>
          </a:p>
          <a:p>
            <a:r>
              <a:rPr lang="nl-BE" sz="2800" dirty="0"/>
              <a:t>De volledige beschikking te verkrijgen over goederen</a:t>
            </a:r>
          </a:p>
          <a:p>
            <a:pPr lvl="1"/>
            <a:r>
              <a:rPr lang="nl-BE" sz="2400" dirty="0"/>
              <a:t>Onroerende goederen, (roerende goederen), zakelijke rechten</a:t>
            </a:r>
          </a:p>
          <a:p>
            <a:pPr lvl="1"/>
            <a:r>
              <a:rPr lang="nl-BE" sz="2400" dirty="0"/>
              <a:t>Gedeeltelijke onteigening mogelijk (bv. enkel bovengrond voor aanleg van spoorweg of enkel ondergrond voor leggen van kabels en buizen) </a:t>
            </a:r>
          </a:p>
          <a:p>
            <a:r>
              <a:rPr lang="nl-BE" sz="2800" dirty="0"/>
              <a:t>Wanneer de normale middelen niet tot eigendomsovergang kunnen leiden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B0E122-2811-4F71-A801-A0A31FD5F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3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460271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18BC1-4570-4EDA-B9B1-4336A730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944563"/>
          </a:xfrm>
        </p:spPr>
        <p:txBody>
          <a:bodyPr/>
          <a:lstStyle/>
          <a:p>
            <a:r>
              <a:rPr lang="nl-BE" dirty="0"/>
              <a:t>2. Redelijkheidsbeginsel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AB071-BD80-4FAF-AB7B-D19170553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Tempert noodzakelijkheidseis</a:t>
            </a:r>
          </a:p>
          <a:p>
            <a:r>
              <a:rPr lang="nl-BE" dirty="0"/>
              <a:t>Art. 74-76 Onteigeningsdecreet: verplichte overname restant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8EE782-9DC4-46C8-9050-133ED7C1E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30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986436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18BC1-4570-4EDA-B9B1-4336A730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944563"/>
          </a:xfrm>
        </p:spPr>
        <p:txBody>
          <a:bodyPr/>
          <a:lstStyle/>
          <a:p>
            <a:r>
              <a:rPr lang="nl-BE" dirty="0"/>
              <a:t>3. Redelijke termijn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AB071-BD80-4FAF-AB7B-D1917055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5046"/>
            <a:ext cx="8229600" cy="3740150"/>
          </a:xfrm>
        </p:spPr>
        <p:txBody>
          <a:bodyPr/>
          <a:lstStyle/>
          <a:p>
            <a:r>
              <a:rPr lang="nl-BE" sz="2800" dirty="0"/>
              <a:t>Onteigeningsbesluit ≠ verplichting tot onteigening</a:t>
            </a:r>
          </a:p>
          <a:p>
            <a:r>
              <a:rPr lang="nl-BE" sz="2800" dirty="0"/>
              <a:t>Lang stilzitten = fout (onteigeningsdreiging)</a:t>
            </a:r>
          </a:p>
          <a:p>
            <a:r>
              <a:rPr lang="nl-BE" sz="2800" dirty="0"/>
              <a:t>Art. 42 Onteigeningsdecreet</a:t>
            </a:r>
          </a:p>
          <a:p>
            <a:pPr lvl="1"/>
            <a:r>
              <a:rPr lang="nl-BE" sz="2400" dirty="0"/>
              <a:t>5j stilzitten na onteigeningsbesluit: verzoek mogelijk om van onteigening af te zien</a:t>
            </a:r>
          </a:p>
          <a:p>
            <a:pPr lvl="1"/>
            <a:r>
              <a:rPr lang="nl-BE" sz="2400" dirty="0"/>
              <a:t>Beslissing binnen 2m: verzoek inwilligen/gerechtelijke fase opstarten</a:t>
            </a:r>
          </a:p>
          <a:p>
            <a:pPr lvl="1"/>
            <a:r>
              <a:rPr lang="nl-BE" sz="2400" dirty="0"/>
              <a:t>Stilzitten = verval onteigeningsbesluit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310ABA-0562-4910-B07E-213A63F68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31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097522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AB071-BD80-4FAF-AB7B-D1917055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0903"/>
            <a:ext cx="8229600" cy="4274293"/>
          </a:xfrm>
        </p:spPr>
        <p:txBody>
          <a:bodyPr/>
          <a:lstStyle/>
          <a:p>
            <a:r>
              <a:rPr lang="nl-BE" sz="2800" dirty="0"/>
              <a:t>O.i. schending </a:t>
            </a:r>
            <a:r>
              <a:rPr lang="nl-BE" sz="2800" dirty="0" err="1"/>
              <a:t>redelijketermijneis</a:t>
            </a:r>
            <a:r>
              <a:rPr lang="nl-BE" sz="2800" dirty="0"/>
              <a:t> mogelijk bij stilzitten &lt; 5j</a:t>
            </a:r>
          </a:p>
          <a:p>
            <a:pPr lvl="1"/>
            <a:r>
              <a:rPr lang="nl-BE" sz="2400" dirty="0"/>
              <a:t>Onteigening geen complex karakter</a:t>
            </a:r>
          </a:p>
          <a:p>
            <a:pPr lvl="1"/>
            <a:r>
              <a:rPr lang="nl-BE" sz="2400" dirty="0"/>
              <a:t>Onteigeningsdreiging mag om concrete redenen slechts kort aanslepen:</a:t>
            </a:r>
          </a:p>
          <a:p>
            <a:pPr lvl="2"/>
            <a:r>
              <a:rPr lang="nl-BE" sz="2000" dirty="0"/>
              <a:t>Realisatie aangegeven onteigeningsdoel dringend </a:t>
            </a:r>
          </a:p>
          <a:p>
            <a:pPr lvl="2"/>
            <a:r>
              <a:rPr lang="nl-BE" sz="2000" dirty="0"/>
              <a:t>Redenen eigen aan goed (precaire toestand)</a:t>
            </a:r>
          </a:p>
          <a:p>
            <a:pPr lvl="2"/>
            <a:r>
              <a:rPr lang="nl-BE" sz="2000" dirty="0"/>
              <a:t>Redenen eigen aan persoon (</a:t>
            </a:r>
            <a:r>
              <a:rPr lang="nl-BE" sz="2000" dirty="0" err="1"/>
              <a:t>weinigvermogend</a:t>
            </a:r>
            <a:r>
              <a:rPr lang="nl-BE" sz="2000" dirty="0"/>
              <a:t>, medische instelling,…)</a:t>
            </a:r>
          </a:p>
          <a:p>
            <a:pPr lvl="2"/>
            <a:r>
              <a:rPr lang="nl-BE" sz="2000" dirty="0"/>
              <a:t>Wisselende maatschappelijke of juridische omstandigheden (bv. gedeeltelijke onteigening grote zonevreemde woning, gelegen in een RUP-in-opmaak dat verstrenging inhoudt van mogelijkheden inzake herbouw en uitbreiding)</a:t>
            </a:r>
          </a:p>
          <a:p>
            <a:pPr lvl="2"/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A33DDE-14EF-4425-A62F-98881D961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32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743498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A6EE4-1177-4595-A708-09F602A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99166"/>
            <a:ext cx="3008313" cy="1162050"/>
          </a:xfrm>
        </p:spPr>
        <p:txBody>
          <a:bodyPr/>
          <a:lstStyle/>
          <a:p>
            <a:r>
              <a:rPr lang="nl-BE" sz="3200" dirty="0"/>
              <a:t>C. </a:t>
            </a:r>
            <a:br>
              <a:rPr lang="nl-BE" sz="3200" dirty="0"/>
            </a:br>
            <a:r>
              <a:rPr lang="nl-BE" sz="3200" dirty="0" err="1"/>
              <a:t>Milieueffect-rapportage</a:t>
            </a:r>
            <a:endParaRPr lang="nl-BE" sz="3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ED969D-3A4B-45E4-BBDF-A3813241B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211" y="2299166"/>
            <a:ext cx="5629275" cy="389572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F59A09-2776-4AE9-A5E2-169FF46E6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EF528E-6D44-422F-A7DA-C8ABA157EC73}" type="slidenum">
              <a:rPr lang="nl-NL" altLang="nl-BE" smtClean="0"/>
              <a:pPr/>
              <a:t>33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574847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AB071-BD80-4FAF-AB7B-D1917055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0903"/>
            <a:ext cx="8229600" cy="4274293"/>
          </a:xfrm>
        </p:spPr>
        <p:txBody>
          <a:bodyPr/>
          <a:lstStyle/>
          <a:p>
            <a:r>
              <a:rPr lang="nl-BE" sz="2400" dirty="0"/>
              <a:t>Onteigeningsdecreet verplicht tot projectnota bij onteigeningsdossier (art. 12)</a:t>
            </a:r>
          </a:p>
          <a:p>
            <a:pPr lvl="1"/>
            <a:r>
              <a:rPr lang="nl-BE" sz="2000" dirty="0"/>
              <a:t>Omvat projectplan met te realiseren werken</a:t>
            </a:r>
          </a:p>
          <a:p>
            <a:r>
              <a:rPr lang="nl-BE" sz="2400" dirty="0"/>
              <a:t>Bij samenloop met RUP: milieueffecten onderzocht in effectenonderzoeken RUP</a:t>
            </a:r>
          </a:p>
          <a:p>
            <a:pPr lvl="1"/>
            <a:r>
              <a:rPr lang="nl-BE" sz="2000" dirty="0"/>
              <a:t>O.a. discipline ‘stoffelijke goederen’</a:t>
            </a:r>
          </a:p>
          <a:p>
            <a:r>
              <a:rPr lang="nl-BE" sz="2400" dirty="0"/>
              <a:t>Buiten RUP ?</a:t>
            </a:r>
          </a:p>
          <a:p>
            <a:pPr lvl="1"/>
            <a:r>
              <a:rPr lang="nl-BE" sz="2000" dirty="0"/>
              <a:t>Niets voorzien – nochtans stelt plan-MER-richtlijn de effectenbeoordeling van plannen en programma’s die kader vormen voor stadsontwikkeling, aanleg bedrijventerreinen, lijninfrastructuur,… verplicht</a:t>
            </a:r>
          </a:p>
          <a:p>
            <a:pPr lvl="1"/>
            <a:r>
              <a:rPr lang="nl-BE" sz="2000" dirty="0"/>
              <a:t>Advies om projectnota vrijwillige te </a:t>
            </a:r>
            <a:r>
              <a:rPr lang="nl-BE" sz="2000" dirty="0" err="1"/>
              <a:t>be</a:t>
            </a:r>
            <a:r>
              <a:rPr lang="nl-BE" sz="2000" dirty="0"/>
              <a:t>-</a:t>
            </a:r>
            <a:r>
              <a:rPr lang="nl-BE" sz="2000" dirty="0" err="1"/>
              <a:t>MER-en</a:t>
            </a:r>
            <a:r>
              <a:rPr lang="nl-BE" sz="2000" dirty="0"/>
              <a:t> (meestal plan-MER-screening)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2A19745-C320-4075-9A67-F85AED9694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34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991922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99E4D7C-C638-4341-B199-1DC2B9BA7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26" y="2738463"/>
            <a:ext cx="6140174" cy="411953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77CE61E-59A6-455F-AEDA-98D8C17C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3684"/>
            <a:ext cx="8229600" cy="944563"/>
          </a:xfrm>
        </p:spPr>
        <p:txBody>
          <a:bodyPr/>
          <a:lstStyle/>
          <a:p>
            <a:r>
              <a:rPr lang="nl-BE" dirty="0"/>
              <a:t>IV. BESTUURLIJKE PROCEDURE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FA32149-AFD9-4B04-B9F1-DFAC89691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64D2E-C8A6-4E51-A447-AFF77A501389}" type="slidenum">
              <a:rPr lang="nl-NL" altLang="nl-BE" smtClean="0"/>
              <a:pPr/>
              <a:t>35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138237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18BC1-4570-4EDA-B9B1-4336A730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944563"/>
          </a:xfrm>
        </p:spPr>
        <p:txBody>
          <a:bodyPr/>
          <a:lstStyle/>
          <a:p>
            <a:r>
              <a:rPr lang="nl-BE" dirty="0"/>
              <a:t>1. Samenloop onteigeningsprocedure - RUP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AB071-BD80-4FAF-AB7B-D1917055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4830"/>
            <a:ext cx="8229600" cy="3740150"/>
          </a:xfrm>
        </p:spPr>
        <p:txBody>
          <a:bodyPr/>
          <a:lstStyle/>
          <a:p>
            <a:r>
              <a:rPr lang="nl-BE" sz="2800" dirty="0"/>
              <a:t>Principe: parallelle procedures (niet geïntegreerd)</a:t>
            </a:r>
          </a:p>
          <a:p>
            <a:pPr lvl="1"/>
            <a:r>
              <a:rPr lang="nl-BE" sz="2400" dirty="0"/>
              <a:t>Bevoegde overheden</a:t>
            </a:r>
          </a:p>
          <a:p>
            <a:pPr lvl="1"/>
            <a:r>
              <a:rPr lang="nl-BE" sz="2400" dirty="0"/>
              <a:t>Rechtsbescherming (RUP: RvS – onteigeningsbesluit: </a:t>
            </a:r>
            <a:r>
              <a:rPr lang="nl-BE" sz="2400" dirty="0" err="1"/>
              <a:t>RvVb</a:t>
            </a:r>
            <a:r>
              <a:rPr lang="nl-BE" sz="2400" dirty="0"/>
              <a:t>)</a:t>
            </a:r>
          </a:p>
          <a:p>
            <a:r>
              <a:rPr lang="nl-BE" sz="2800" dirty="0"/>
              <a:t>Gezamenlijk openbaar onderzoek</a:t>
            </a:r>
          </a:p>
          <a:p>
            <a:r>
              <a:rPr lang="nl-BE" sz="2800" dirty="0"/>
              <a:t>Eerst definitieve vaststelling RUP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8D42C1-45F9-43F2-900B-D601B508C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36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991681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8CC66-6753-45D4-8E35-38DABCB4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Figuur ‘onteigeningsmachtiging’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Niet nodig voor Vlaamse Regering, provincies, gemeenten</a:t>
            </a:r>
          </a:p>
          <a:p>
            <a:r>
              <a:rPr lang="nl-BE" dirty="0"/>
              <a:t>Andere overheden: Vlaamse Regering, provincieraad, gemeenteraad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1394E-D179-418B-ACE8-F76D73A6C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37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766441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8CC66-6753-45D4-8E35-38DABCB4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Aanvang procedure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Voorlopig besluit + onteigeningsplan + projectnota</a:t>
            </a:r>
          </a:p>
          <a:p>
            <a:r>
              <a:rPr lang="nl-BE" dirty="0"/>
              <a:t>Voorlopig besluit: goederen, overheid, rechtsgrond, doel, noodzaak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BAEA5A-770A-44AE-9AC8-9E8049D8C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38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619584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66091E-4BC9-45CD-928A-3B4E4403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793"/>
            <a:ext cx="8229600" cy="4375907"/>
          </a:xfrm>
        </p:spPr>
        <p:txBody>
          <a:bodyPr/>
          <a:lstStyle/>
          <a:p>
            <a:r>
              <a:rPr lang="nl-BE" dirty="0"/>
              <a:t>Onteigeningsplan: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27E7F83-EBDD-416E-8770-B2AFD8D9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1985962"/>
            <a:ext cx="5438775" cy="288607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372605-C018-4885-BB50-7910E71A2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39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47396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C7A9E4-3371-48DE-9DDB-B8A03A81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II. HISTORIEK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99E94A-F2BF-4188-A7DB-09987537F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668463"/>
            <a:ext cx="7200900" cy="379095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D3895E-7D1B-4301-86BE-BC425D5FFB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64D2E-C8A6-4E51-A447-AFF77A501389}" type="slidenum">
              <a:rPr lang="nl-NL" altLang="nl-BE" smtClean="0"/>
              <a:pPr/>
              <a:t>4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494209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66091E-4BC9-45CD-928A-3B4E4403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793"/>
            <a:ext cx="8229600" cy="4375907"/>
          </a:xfrm>
        </p:spPr>
        <p:txBody>
          <a:bodyPr/>
          <a:lstStyle/>
          <a:p>
            <a:r>
              <a:rPr lang="nl-BE" dirty="0"/>
              <a:t>Projectnota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54A4D8-5822-4B2D-9AAD-4615C7438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94" y="2704662"/>
            <a:ext cx="7505012" cy="181700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DB97E9-DDD4-4FC4-A91A-8170FBE61C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40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598866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8CC66-6753-45D4-8E35-38DABCB4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77" y="816179"/>
            <a:ext cx="8229600" cy="944563"/>
          </a:xfrm>
        </p:spPr>
        <p:txBody>
          <a:bodyPr/>
          <a:lstStyle/>
          <a:p>
            <a:r>
              <a:rPr lang="nl-BE" dirty="0"/>
              <a:t>4. Onderhandelingsplicht en aanbod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0550"/>
            <a:ext cx="8229600" cy="3740150"/>
          </a:xfrm>
        </p:spPr>
        <p:txBody>
          <a:bodyPr/>
          <a:lstStyle/>
          <a:p>
            <a:r>
              <a:rPr lang="nl-BE" dirty="0"/>
              <a:t>Art. 6 Onteigeningsdecreet: </a:t>
            </a:r>
          </a:p>
          <a:p>
            <a:pPr lvl="1"/>
            <a:r>
              <a:rPr lang="nl-BE" dirty="0" err="1"/>
              <a:t>Contactname</a:t>
            </a:r>
            <a:r>
              <a:rPr lang="nl-BE" dirty="0"/>
              <a:t> </a:t>
            </a:r>
            <a:r>
              <a:rPr lang="nl-BE" dirty="0" err="1"/>
              <a:t>mho</a:t>
            </a:r>
            <a:r>
              <a:rPr lang="nl-BE" dirty="0"/>
              <a:t> onderhandelingen noodzakelijk</a:t>
            </a:r>
          </a:p>
          <a:p>
            <a:pPr lvl="1"/>
            <a:r>
              <a:rPr lang="nl-BE" dirty="0"/>
              <a:t>Vergoeding moet worden toegelicht</a:t>
            </a:r>
          </a:p>
          <a:p>
            <a:r>
              <a:rPr lang="nl-BE" dirty="0"/>
              <a:t>Art. 7 Onteigeningsdecreet:</a:t>
            </a:r>
          </a:p>
          <a:p>
            <a:pPr lvl="1"/>
            <a:r>
              <a:rPr lang="nl-BE" dirty="0"/>
              <a:t>Schriftelijk bod noodzakelijk</a:t>
            </a:r>
          </a:p>
          <a:p>
            <a:pPr lvl="1"/>
            <a:r>
              <a:rPr lang="nl-BE" dirty="0"/>
              <a:t>Prijsvoorstel moet worden gemotiveerd</a:t>
            </a:r>
          </a:p>
          <a:p>
            <a:pPr lvl="2"/>
            <a:r>
              <a:rPr lang="nl-BE" dirty="0"/>
              <a:t>Vergelijkingspunten!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479F0-1F75-4464-AA81-4995EA57D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41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100501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461"/>
            <a:ext cx="8229600" cy="4275239"/>
          </a:xfrm>
        </p:spPr>
        <p:txBody>
          <a:bodyPr/>
          <a:lstStyle/>
          <a:p>
            <a:r>
              <a:rPr lang="nl-BE" dirty="0"/>
              <a:t>Kan leiden tot overeenkomst in der minne</a:t>
            </a:r>
          </a:p>
          <a:p>
            <a:pPr lvl="1"/>
            <a:r>
              <a:rPr lang="nl-BE" dirty="0"/>
              <a:t>Gewone overeenkomst</a:t>
            </a:r>
          </a:p>
          <a:p>
            <a:pPr lvl="1"/>
            <a:r>
              <a:rPr lang="nl-BE" dirty="0"/>
              <a:t>Kan kosteloos verleden worden door commissarissen bij VLABEL, gouverneur, burgemeester</a:t>
            </a:r>
          </a:p>
          <a:p>
            <a:pPr lvl="1"/>
            <a:r>
              <a:rPr lang="nl-BE" dirty="0"/>
              <a:t>Vrijgesteld van verkooprechten</a:t>
            </a:r>
          </a:p>
          <a:p>
            <a:pPr lvl="1"/>
            <a:r>
              <a:rPr lang="nl-BE" dirty="0"/>
              <a:t>Vrijstelling van planbatenheffing indien vergoeding planologisch neutraal</a:t>
            </a:r>
          </a:p>
          <a:p>
            <a:pPr lvl="1"/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36F0D5-F18C-4DA6-B9F7-3BE2CDCCB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42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030350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8CC66-6753-45D4-8E35-38DABCB4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77" y="816179"/>
            <a:ext cx="8229600" cy="944563"/>
          </a:xfrm>
        </p:spPr>
        <p:txBody>
          <a:bodyPr/>
          <a:lstStyle/>
          <a:p>
            <a:r>
              <a:rPr lang="nl-BE" dirty="0"/>
              <a:t>5. Openbaar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0550"/>
            <a:ext cx="8229600" cy="3740150"/>
          </a:xfrm>
        </p:spPr>
        <p:txBody>
          <a:bodyPr/>
          <a:lstStyle/>
          <a:p>
            <a:r>
              <a:rPr lang="nl-BE" dirty="0"/>
              <a:t>30 d</a:t>
            </a:r>
          </a:p>
          <a:p>
            <a:r>
              <a:rPr lang="nl-BE" dirty="0"/>
              <a:t>Coördinatie door gemeente</a:t>
            </a:r>
          </a:p>
          <a:p>
            <a:r>
              <a:rPr lang="nl-BE" dirty="0"/>
              <a:t>Kan aanleiding geven tot wijzigingen </a:t>
            </a:r>
            <a:r>
              <a:rPr lang="nl-BE" dirty="0" err="1"/>
              <a:t>tov</a:t>
            </a:r>
            <a:r>
              <a:rPr lang="nl-BE" dirty="0"/>
              <a:t> voorlopig besluit </a:t>
            </a:r>
          </a:p>
          <a:p>
            <a:r>
              <a:rPr lang="nl-BE" dirty="0"/>
              <a:t>Indien essentiële wijzigingen in definitief besluit: nieuw openbaar onderzoek</a:t>
            </a:r>
          </a:p>
          <a:p>
            <a:pPr marL="0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90B429-EB41-4672-9B00-97AF61716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43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010563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461"/>
            <a:ext cx="8229600" cy="4275239"/>
          </a:xfrm>
        </p:spPr>
        <p:txBody>
          <a:bodyPr/>
          <a:lstStyle/>
          <a:p>
            <a:pPr lvl="1"/>
            <a:r>
              <a:rPr lang="nl-BE" sz="2400" dirty="0"/>
              <a:t>Afwijzing verzoek: beroep bij </a:t>
            </a:r>
            <a:r>
              <a:rPr lang="nl-BE" sz="2400" dirty="0" err="1"/>
              <a:t>RvVb</a:t>
            </a:r>
            <a:r>
              <a:rPr lang="nl-BE" sz="2400" dirty="0"/>
              <a:t> (en opwerping bij vrederechter mogelijk)</a:t>
            </a:r>
          </a:p>
          <a:p>
            <a:pPr lvl="1"/>
            <a:r>
              <a:rPr lang="nl-BE" sz="2400" dirty="0"/>
              <a:t>Inwilliging verzoek: zekerheidsstelling nodig</a:t>
            </a:r>
          </a:p>
          <a:p>
            <a:pPr lvl="1"/>
            <a:r>
              <a:rPr lang="nl-BE" sz="2400" dirty="0"/>
              <a:t>Aanbestedingsrichtlijn 2014/24: beslissende overheidsinvloed op werk = aanbesteding</a:t>
            </a:r>
          </a:p>
          <a:p>
            <a:pPr lvl="2"/>
            <a:r>
              <a:rPr lang="nl-BE" sz="2000" dirty="0"/>
              <a:t>Projectnota kan aanwijzingen omvatten op vlak van stedenbouw, architectuur en programma zonder een gedetailleerd programma van eisen te omvatten</a:t>
            </a:r>
          </a:p>
          <a:p>
            <a:pPr lvl="3"/>
            <a:r>
              <a:rPr lang="nl-BE" sz="1600" dirty="0"/>
              <a:t>Toch gedetailleerd programma van eisen = doorlegging aanbestedingsplicht (arrest Scala di Milano van </a:t>
            </a:r>
            <a:r>
              <a:rPr lang="nl-BE" sz="1600" dirty="0" err="1"/>
              <a:t>HvJ</a:t>
            </a:r>
            <a:r>
              <a:rPr lang="nl-BE" sz="1600" dirty="0"/>
              <a:t>)</a:t>
            </a:r>
          </a:p>
          <a:p>
            <a:pPr lvl="1"/>
            <a:r>
              <a:rPr lang="nl-BE" sz="2400" dirty="0" err="1"/>
              <a:t>Quid</a:t>
            </a:r>
            <a:r>
              <a:rPr lang="nl-BE" sz="2400" dirty="0"/>
              <a:t> planbaten?</a:t>
            </a:r>
          </a:p>
          <a:p>
            <a:pPr lvl="2"/>
            <a:r>
              <a:rPr lang="nl-BE" sz="2000" dirty="0"/>
              <a:t>Geldt niet bij onteigening, maar zelfrealisatie ≠ onteigening</a:t>
            </a:r>
          </a:p>
          <a:p>
            <a:pPr lvl="1"/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519300B-4A8C-4196-8C15-E3F65822C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44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195308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461"/>
            <a:ext cx="8229600" cy="4275239"/>
          </a:xfrm>
        </p:spPr>
        <p:txBody>
          <a:bodyPr/>
          <a:lstStyle/>
          <a:p>
            <a:r>
              <a:rPr lang="nl-BE" sz="2800" dirty="0"/>
              <a:t>Tijdens openbaar onderzoek verzoek tot zelfrealisatie mogelijk</a:t>
            </a:r>
          </a:p>
          <a:p>
            <a:pPr lvl="1"/>
            <a:r>
              <a:rPr lang="nl-BE" sz="2400" dirty="0"/>
              <a:t>Individueel of gezamenlijk</a:t>
            </a:r>
          </a:p>
          <a:p>
            <a:pPr lvl="1"/>
            <a:r>
              <a:rPr lang="nl-BE" sz="2400" dirty="0"/>
              <a:t>Eerst principevraag, vervolgens tijd om tot 70d na openbaar onderzoek gestaafd verzoek in te dienen</a:t>
            </a:r>
          </a:p>
          <a:p>
            <a:pPr lvl="1"/>
            <a:r>
              <a:rPr lang="nl-BE" sz="2400" dirty="0"/>
              <a:t>Onteigeningsbesluit eist volgende elementen:</a:t>
            </a:r>
          </a:p>
          <a:p>
            <a:pPr lvl="2"/>
            <a:r>
              <a:rPr lang="nl-BE" sz="2000" dirty="0"/>
              <a:t>Volle eigenaar</a:t>
            </a:r>
          </a:p>
          <a:p>
            <a:pPr lvl="2"/>
            <a:r>
              <a:rPr lang="nl-BE" sz="2000" dirty="0"/>
              <a:t>Financiële en economische draagkracht (evt. via derden)</a:t>
            </a:r>
          </a:p>
          <a:p>
            <a:pPr lvl="2"/>
            <a:r>
              <a:rPr lang="nl-BE" sz="2000" dirty="0"/>
              <a:t>Technische of beroepsbekwaamheid (evt. via derden)</a:t>
            </a:r>
          </a:p>
          <a:p>
            <a:pPr lvl="2"/>
            <a:r>
              <a:rPr lang="nl-BE" sz="2000" dirty="0"/>
              <a:t>Concrete plannen </a:t>
            </a:r>
            <a:r>
              <a:rPr lang="nl-BE" sz="2000" dirty="0" err="1"/>
              <a:t>cfrm</a:t>
            </a:r>
            <a:r>
              <a:rPr lang="nl-BE" sz="2000" dirty="0"/>
              <a:t> projectnota </a:t>
            </a:r>
          </a:p>
          <a:p>
            <a:pPr lvl="1"/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6E9C51C-9FC7-4DDC-8CFB-FF15DFFC06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45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877556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8CC66-6753-45D4-8E35-38DABCB4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77" y="816179"/>
            <a:ext cx="8229600" cy="944563"/>
          </a:xfrm>
        </p:spPr>
        <p:txBody>
          <a:bodyPr/>
          <a:lstStyle/>
          <a:p>
            <a:r>
              <a:rPr lang="nl-BE" dirty="0"/>
              <a:t>6. Definitief onteigeningsbesluit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0550"/>
            <a:ext cx="8229600" cy="3740150"/>
          </a:xfrm>
        </p:spPr>
        <p:txBody>
          <a:bodyPr/>
          <a:lstStyle/>
          <a:p>
            <a:r>
              <a:rPr lang="nl-BE" dirty="0"/>
              <a:t>90d (ordetermijn) na eind openbaar onderzoek (verlengd tot 160d bij verzoek zelfrealisatie)</a:t>
            </a:r>
          </a:p>
          <a:p>
            <a:r>
              <a:rPr lang="nl-BE" dirty="0"/>
              <a:t>Desgevallend na onteigeningsmachtiging (aan te vragen uiterlijk 45d voor verstrijken beslistermijn)</a:t>
            </a:r>
          </a:p>
          <a:p>
            <a:pPr lvl="1"/>
            <a:r>
              <a:rPr lang="nl-BE" dirty="0"/>
              <a:t>Machtiging wordt verleend na controle vormvoorschriften én inhoudelijke wettigheid</a:t>
            </a:r>
          </a:p>
          <a:p>
            <a:pPr marL="0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90B429-EB41-4672-9B00-97AF61716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46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559667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8CC66-6753-45D4-8E35-38DABCB4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77" y="816179"/>
            <a:ext cx="8229600" cy="944563"/>
          </a:xfrm>
        </p:spPr>
        <p:txBody>
          <a:bodyPr/>
          <a:lstStyle/>
          <a:p>
            <a:r>
              <a:rPr lang="nl-BE" dirty="0"/>
              <a:t>6. Verval onteigeningsbesluit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0550"/>
            <a:ext cx="8229600" cy="3740150"/>
          </a:xfrm>
        </p:spPr>
        <p:txBody>
          <a:bodyPr/>
          <a:lstStyle/>
          <a:p>
            <a:r>
              <a:rPr lang="nl-BE" dirty="0"/>
              <a:t>Mogelijk verzoek om af te zien van onteigening bij 5j stilzitten</a:t>
            </a:r>
            <a:r>
              <a:rPr lang="nl-BE" i="1" dirty="0"/>
              <a:t> (supra)</a:t>
            </a:r>
          </a:p>
          <a:p>
            <a:pPr marL="0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90B429-EB41-4672-9B00-97AF61716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47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10390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8CC66-6753-45D4-8E35-38DABCB4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77" y="816179"/>
            <a:ext cx="8229600" cy="944563"/>
          </a:xfrm>
        </p:spPr>
        <p:txBody>
          <a:bodyPr/>
          <a:lstStyle/>
          <a:p>
            <a:r>
              <a:rPr lang="nl-BE" dirty="0"/>
              <a:t>7. Rechtsbescherming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F911-B250-4DDD-921E-6043C791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0550"/>
            <a:ext cx="8229600" cy="3740150"/>
          </a:xfrm>
        </p:spPr>
        <p:txBody>
          <a:bodyPr/>
          <a:lstStyle/>
          <a:p>
            <a:r>
              <a:rPr lang="nl-BE" sz="2800" dirty="0" err="1"/>
              <a:t>RvVb</a:t>
            </a:r>
            <a:r>
              <a:rPr lang="nl-BE" sz="2800" dirty="0"/>
              <a:t> (</a:t>
            </a:r>
            <a:r>
              <a:rPr lang="nl-BE" sz="2800" dirty="0" err="1"/>
              <a:t>ipv</a:t>
            </a:r>
            <a:r>
              <a:rPr lang="nl-BE" sz="2800" dirty="0"/>
              <a:t> RvS)</a:t>
            </a:r>
          </a:p>
          <a:p>
            <a:r>
              <a:rPr lang="nl-BE" sz="2800" dirty="0"/>
              <a:t>Beroep kan worden ingesteld door elke belanghebbende</a:t>
            </a:r>
          </a:p>
          <a:p>
            <a:r>
              <a:rPr lang="nl-BE" sz="2800" dirty="0"/>
              <a:t>Binnen 45d na individuele kennisgeving/BS</a:t>
            </a:r>
          </a:p>
          <a:p>
            <a:r>
              <a:rPr lang="nl-BE" sz="2800" dirty="0"/>
              <a:t>Vervalt bij instellen gerechtelijke procedure, </a:t>
            </a:r>
            <a:r>
              <a:rPr lang="nl-BE" sz="2800" dirty="0" err="1"/>
              <a:t>tov</a:t>
            </a:r>
            <a:r>
              <a:rPr lang="nl-BE" sz="2800" dirty="0"/>
              <a:t> beroepen ingesteld door eigenaar, zakelijk gerechtigde, huurder</a:t>
            </a:r>
          </a:p>
          <a:p>
            <a:pPr marL="0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90B429-EB41-4672-9B00-97AF61716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48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735980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7CE61E-59A6-455F-AEDA-98D8C17C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3684"/>
            <a:ext cx="8229600" cy="944563"/>
          </a:xfrm>
        </p:spPr>
        <p:txBody>
          <a:bodyPr/>
          <a:lstStyle/>
          <a:p>
            <a:r>
              <a:rPr lang="nl-BE" dirty="0"/>
              <a:t>V. GERECHTELIJKE PROCEDURE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FA32149-AFD9-4B04-B9F1-DFAC89691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64D2E-C8A6-4E51-A447-AFF77A501389}" type="slidenum">
              <a:rPr lang="nl-NL" altLang="nl-BE" smtClean="0"/>
              <a:pPr/>
              <a:t>49</a:t>
            </a:fld>
            <a:endParaRPr lang="nl-NL" alt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6229BF-9EC5-4D2B-8544-36EACCA7F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42" y="2378075"/>
            <a:ext cx="58197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24F98D-492F-493A-806F-687092CB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Art. 16 Grondwet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518CD5-FDBE-4DA7-94F8-0D168AAC7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Drievoudig legaliteitsbeginsel</a:t>
            </a:r>
          </a:p>
          <a:p>
            <a:pPr lvl="1"/>
            <a:r>
              <a:rPr lang="nl-BE" dirty="0"/>
              <a:t>Onteigenende overheden worden aangewezen door wet of decreet</a:t>
            </a:r>
          </a:p>
          <a:p>
            <a:pPr lvl="1"/>
            <a:r>
              <a:rPr lang="nl-BE" dirty="0"/>
              <a:t>Onteigening steunt op wettelijke of decretale ‘habilitatiegrond’ (bv. VCRO – onteigening </a:t>
            </a:r>
            <a:r>
              <a:rPr lang="nl-BE" dirty="0" err="1"/>
              <a:t>i.f.v</a:t>
            </a:r>
            <a:r>
              <a:rPr lang="nl-BE" dirty="0"/>
              <a:t>. RUP)</a:t>
            </a:r>
          </a:p>
          <a:p>
            <a:pPr lvl="1"/>
            <a:r>
              <a:rPr lang="nl-BE" dirty="0"/>
              <a:t>Onteigeningsprocedure wordt geregeld door wet of decreet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7C3881-E50F-4C55-97CB-16727C7FF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5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113353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41B04-D724-491F-8EF9-B43B0C56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</a:t>
            </a:r>
            <a:r>
              <a:rPr lang="nl-BE" dirty="0" err="1"/>
              <a:t>Aanhangigmaking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BDD48-6281-428A-84CD-3F32B7D82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Dagvaarding </a:t>
            </a:r>
          </a:p>
          <a:p>
            <a:pPr lvl="1"/>
            <a:r>
              <a:rPr lang="nl-BE" dirty="0"/>
              <a:t>Onteigende moet houders zakelijk/persoonlijk recht verwittigen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34A619-3A1C-4264-9777-CED626AC4F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50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871305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41B04-D724-491F-8EF9-B43B0C56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669"/>
            <a:ext cx="8229600" cy="944563"/>
          </a:xfrm>
        </p:spPr>
        <p:txBody>
          <a:bodyPr/>
          <a:lstStyle/>
          <a:p>
            <a:r>
              <a:rPr lang="nl-BE" dirty="0"/>
              <a:t>2. Wettigheid + provisionele vergoeding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BDD48-6281-428A-84CD-3F32B7D8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2888"/>
            <a:ext cx="8229600" cy="3740150"/>
          </a:xfrm>
        </p:spPr>
        <p:txBody>
          <a:bodyPr/>
          <a:lstStyle/>
          <a:p>
            <a:r>
              <a:rPr lang="nl-BE" sz="2800" dirty="0"/>
              <a:t>Inleidingszitting</a:t>
            </a:r>
          </a:p>
          <a:p>
            <a:pPr lvl="1"/>
            <a:r>
              <a:rPr lang="nl-BE" sz="2400" dirty="0"/>
              <a:t>Gedaagden laten weten al dan niet de wettigheid te betwisten</a:t>
            </a:r>
          </a:p>
          <a:p>
            <a:r>
              <a:rPr lang="nl-BE" sz="2800" dirty="0"/>
              <a:t>Beschikking binnen 8d</a:t>
            </a:r>
          </a:p>
          <a:p>
            <a:pPr lvl="1"/>
            <a:r>
              <a:rPr lang="nl-BE" sz="2400" dirty="0"/>
              <a:t>Conclusiekalender en pleitdatum</a:t>
            </a:r>
          </a:p>
          <a:p>
            <a:pPr lvl="1"/>
            <a:r>
              <a:rPr lang="nl-BE" sz="2400" dirty="0"/>
              <a:t>Datum </a:t>
            </a:r>
            <a:r>
              <a:rPr lang="nl-BE" sz="2400" dirty="0" err="1"/>
              <a:t>plaatsbezoek</a:t>
            </a:r>
            <a:endParaRPr lang="nl-BE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34A619-3A1C-4264-9777-CED626AC4F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51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493726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BDD48-6281-428A-84CD-3F32B7D8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958"/>
            <a:ext cx="8229600" cy="4501742"/>
          </a:xfrm>
        </p:spPr>
        <p:txBody>
          <a:bodyPr/>
          <a:lstStyle/>
          <a:p>
            <a:r>
              <a:rPr lang="nl-BE" sz="2800" dirty="0"/>
              <a:t>Uitspraak over wettigheid binnen 3m na inleidingszitting</a:t>
            </a:r>
          </a:p>
          <a:p>
            <a:pPr lvl="1"/>
            <a:r>
              <a:rPr lang="nl-BE" sz="2400" dirty="0"/>
              <a:t>Onwettig: beroep mogelijk bij Rb 1A (1m) – 3m behandeltermijn – wettig = terugsturen</a:t>
            </a:r>
          </a:p>
          <a:p>
            <a:pPr lvl="1"/>
            <a:r>
              <a:rPr lang="nl-BE" sz="2400" dirty="0"/>
              <a:t>Wettig:</a:t>
            </a:r>
          </a:p>
          <a:p>
            <a:pPr lvl="2"/>
            <a:r>
              <a:rPr lang="nl-BE" sz="2000" dirty="0"/>
              <a:t>Beroep mogelijk bij Rb 1A (1m) – 3m behandeltermijn – wettig = terugsturen</a:t>
            </a:r>
          </a:p>
          <a:p>
            <a:pPr lvl="2"/>
            <a:r>
              <a:rPr lang="nl-BE" sz="2000" dirty="0"/>
              <a:t>Alle zakelijke en persoonlijke rechten gaan ambtshalve teniet</a:t>
            </a:r>
          </a:p>
          <a:p>
            <a:pPr lvl="2"/>
            <a:r>
              <a:rPr lang="nl-BE" sz="2000" dirty="0"/>
              <a:t>Eigendom gaat over naar overheid (nog geen </a:t>
            </a:r>
            <a:r>
              <a:rPr lang="nl-BE" sz="2000" dirty="0" err="1"/>
              <a:t>inbezitname</a:t>
            </a:r>
            <a:r>
              <a:rPr lang="nl-BE" sz="2000" dirty="0"/>
              <a:t>)</a:t>
            </a:r>
          </a:p>
          <a:p>
            <a:pPr lvl="2"/>
            <a:r>
              <a:rPr lang="nl-BE" sz="2000" dirty="0"/>
              <a:t>Aanstellen deskundige (plaatsbeschrijving + adviserend verslag over definitieve vergoeding)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34A619-3A1C-4264-9777-CED626AC4F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52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920332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BDD48-6281-428A-84CD-3F32B7D8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958"/>
            <a:ext cx="8229600" cy="4501742"/>
          </a:xfrm>
        </p:spPr>
        <p:txBody>
          <a:bodyPr/>
          <a:lstStyle/>
          <a:p>
            <a:r>
              <a:rPr lang="nl-BE" dirty="0"/>
              <a:t>Installatievergadering</a:t>
            </a:r>
          </a:p>
          <a:p>
            <a:pPr lvl="1"/>
            <a:r>
              <a:rPr lang="nl-BE" dirty="0"/>
              <a:t>Evt. advies over geschiktheid ‘provisionele vergoeding’</a:t>
            </a:r>
          </a:p>
          <a:p>
            <a:r>
              <a:rPr lang="nl-BE" dirty="0"/>
              <a:t>Plaatsbeschrijving binnen 15d na installatievergadering</a:t>
            </a:r>
          </a:p>
          <a:p>
            <a:r>
              <a:rPr lang="nl-BE" dirty="0"/>
              <a:t>Definitief verslag binnen 3m na installatievergadering (na voorverslag à partijen)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34A619-3A1C-4264-9777-CED626AC4F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53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1136341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BDD48-6281-428A-84CD-3F32B7D8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958"/>
            <a:ext cx="8229600" cy="4501742"/>
          </a:xfrm>
        </p:spPr>
        <p:txBody>
          <a:bodyPr/>
          <a:lstStyle/>
          <a:p>
            <a:r>
              <a:rPr lang="nl-BE" dirty="0"/>
              <a:t>Binnen 15d na neerlegging plaatsbeschrijving vonnis over provisionele vergoeding</a:t>
            </a:r>
          </a:p>
          <a:p>
            <a:pPr lvl="1"/>
            <a:r>
              <a:rPr lang="nl-BE" dirty="0"/>
              <a:t>Geen beroep mogelijk</a:t>
            </a:r>
          </a:p>
          <a:p>
            <a:r>
              <a:rPr lang="nl-BE" dirty="0"/>
              <a:t>Overheid stort provisionele vergoeding binnen 15d in Deposito- en Consignatiekas</a:t>
            </a:r>
          </a:p>
          <a:p>
            <a:pPr lvl="1"/>
            <a:r>
              <a:rPr lang="nl-BE" dirty="0"/>
              <a:t>Inbezitneming zodra bewijs van storting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34A619-3A1C-4264-9777-CED626AC4F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54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607625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41B04-D724-491F-8EF9-B43B0C56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669"/>
            <a:ext cx="8229600" cy="944563"/>
          </a:xfrm>
        </p:spPr>
        <p:txBody>
          <a:bodyPr/>
          <a:lstStyle/>
          <a:p>
            <a:r>
              <a:rPr lang="nl-BE" dirty="0"/>
              <a:t>3. Definitieve vergoeding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BDD48-6281-428A-84CD-3F32B7D8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2888"/>
            <a:ext cx="8229600" cy="3740150"/>
          </a:xfrm>
        </p:spPr>
        <p:txBody>
          <a:bodyPr/>
          <a:lstStyle/>
          <a:p>
            <a:r>
              <a:rPr lang="nl-BE" sz="2400" dirty="0"/>
              <a:t>Na neerlegging verslag verzoekt meest gerede partij vrederechter om </a:t>
            </a:r>
            <a:r>
              <a:rPr lang="nl-BE" sz="2400" dirty="0" err="1"/>
              <a:t>instaatstelling</a:t>
            </a:r>
            <a:r>
              <a:rPr lang="nl-BE" sz="2400" dirty="0"/>
              <a:t> </a:t>
            </a:r>
          </a:p>
          <a:p>
            <a:r>
              <a:rPr lang="nl-BE" sz="2400" dirty="0"/>
              <a:t>Vrederechter bepaalt conclusiekalender en pleitdatum</a:t>
            </a:r>
          </a:p>
          <a:p>
            <a:r>
              <a:rPr lang="nl-BE" sz="2400" dirty="0"/>
              <a:t>Binnen 5m na verzoek </a:t>
            </a:r>
            <a:r>
              <a:rPr lang="nl-BE" sz="2400" dirty="0" err="1"/>
              <a:t>instaatstelling</a:t>
            </a:r>
            <a:r>
              <a:rPr lang="nl-BE" sz="2400" dirty="0"/>
              <a:t> uitspraak</a:t>
            </a:r>
          </a:p>
          <a:p>
            <a:r>
              <a:rPr lang="nl-BE" sz="2400" dirty="0"/>
              <a:t>Hoger/lager dan provisionele vergoeding: bijstorting/</a:t>
            </a:r>
            <a:r>
              <a:rPr lang="nl-BE" sz="2400" dirty="0" err="1"/>
              <a:t>deconsignatie</a:t>
            </a:r>
            <a:endParaRPr lang="nl-BE" sz="2400" dirty="0"/>
          </a:p>
          <a:p>
            <a:r>
              <a:rPr lang="nl-BE" sz="2400" dirty="0"/>
              <a:t>Beroep mogelijk bij Rb 1A (beslistermijn 5m na inleidingszitting)</a:t>
            </a:r>
            <a:endParaRPr lang="nl-BE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34A619-3A1C-4264-9777-CED626AC4F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55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920806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7CE61E-59A6-455F-AEDA-98D8C17C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3684"/>
            <a:ext cx="8229600" cy="944563"/>
          </a:xfrm>
        </p:spPr>
        <p:txBody>
          <a:bodyPr/>
          <a:lstStyle/>
          <a:p>
            <a:r>
              <a:rPr lang="nl-BE" dirty="0"/>
              <a:t>VI. WEDEROVERDRACHT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FA32149-AFD9-4B04-B9F1-DFAC89691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64D2E-C8A6-4E51-A447-AFF77A501389}" type="slidenum">
              <a:rPr lang="nl-NL" altLang="nl-BE" smtClean="0"/>
              <a:pPr/>
              <a:t>56</a:t>
            </a:fld>
            <a:endParaRPr lang="nl-NL" alt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8FACD3F-92F2-4D12-812E-C266B7D27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22" y="2269178"/>
            <a:ext cx="6100678" cy="39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79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BDD48-6281-428A-84CD-3F32B7D8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8015"/>
            <a:ext cx="8229600" cy="4745023"/>
          </a:xfrm>
        </p:spPr>
        <p:txBody>
          <a:bodyPr/>
          <a:lstStyle/>
          <a:p>
            <a:r>
              <a:rPr lang="nl-BE" sz="2400" dirty="0"/>
              <a:t>Binnen 5j na </a:t>
            </a:r>
            <a:r>
              <a:rPr lang="nl-BE" sz="2400" dirty="0" err="1"/>
              <a:t>inbezitname</a:t>
            </a:r>
            <a:r>
              <a:rPr lang="nl-BE" sz="2400" dirty="0"/>
              <a:t> geen stappen </a:t>
            </a:r>
            <a:r>
              <a:rPr lang="nl-BE" sz="2400" dirty="0" err="1"/>
              <a:t>ifv</a:t>
            </a:r>
            <a:r>
              <a:rPr lang="nl-BE" sz="2400" dirty="0"/>
              <a:t> realisatie onteigeningsdoel = recht van wederoverdracht (tenzij overmacht)</a:t>
            </a:r>
          </a:p>
          <a:p>
            <a:pPr lvl="1"/>
            <a:r>
              <a:rPr lang="nl-BE" sz="1600" dirty="0"/>
              <a:t>Rekening houden met evt. fasen in het onteigeningsbesluit</a:t>
            </a:r>
          </a:p>
          <a:p>
            <a:pPr lvl="1"/>
            <a:r>
              <a:rPr lang="nl-BE" sz="1600" dirty="0"/>
              <a:t>Geldt zowel bij onteigening als bij overdracht in der minne ten algemenen nutte</a:t>
            </a:r>
          </a:p>
          <a:p>
            <a:r>
              <a:rPr lang="nl-BE" sz="2000" dirty="0"/>
              <a:t>Erkenning door overheid </a:t>
            </a:r>
          </a:p>
          <a:p>
            <a:pPr lvl="1"/>
            <a:r>
              <a:rPr lang="nl-BE" sz="1600" dirty="0"/>
              <a:t>Onteigenden krijgen termijn van 3m om recht uit te oefenen (vervaltermijn)</a:t>
            </a:r>
          </a:p>
          <a:p>
            <a:r>
              <a:rPr lang="nl-BE" sz="2000" dirty="0"/>
              <a:t>Procedure bij vrederechter mogelijk</a:t>
            </a:r>
          </a:p>
          <a:p>
            <a:r>
              <a:rPr lang="nl-BE" sz="2000" dirty="0"/>
              <a:t>Recht moet op ondeelbare wijze worden uitgeoefend worden door onteigende of rechthebbenden (1 weigering werkt dus door naar alle rechthebbenden)</a:t>
            </a:r>
          </a:p>
          <a:p>
            <a:r>
              <a:rPr lang="nl-BE" sz="2000" dirty="0"/>
              <a:t>Prijs = volledige door onteigende ontvangen bedrag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34A619-3A1C-4264-9777-CED626AC4F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57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8502266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77693A-B96D-49FE-B974-71B50182B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58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98135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61036-E7E8-4BD8-9F8B-999798BE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Oude onteigeningsprocedure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4670A1-48CB-4A9B-9DE0-B4F9A8B24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Wet 27/5/1870: bestuurlijke onteigeningsfase</a:t>
            </a:r>
          </a:p>
          <a:p>
            <a:r>
              <a:rPr lang="nl-BE" dirty="0"/>
              <a:t>Wet 17/4/1835: gewone gerechtelijke onteigeningsfase (rechtbank eerste aanleg)</a:t>
            </a:r>
          </a:p>
          <a:p>
            <a:r>
              <a:rPr lang="nl-BE" dirty="0"/>
              <a:t>Wet 26/7/1962: spoedeisende gerechtelijke onteigeningsfase (vrederechter)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CBADE5-38E8-4023-A8DA-9BFE90050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6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3093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61036-E7E8-4BD8-9F8B-999798BE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VIde</a:t>
            </a:r>
            <a:r>
              <a:rPr lang="nl-BE" dirty="0"/>
              <a:t> Staatshervorming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4670A1-48CB-4A9B-9DE0-B4F9A8B24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Gerechtelijke onteigeningsprocedure wordt principiële bevoegdheid van deelstaten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2DDCA6-2728-4D3C-9A0E-D657EDC9AA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7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84099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D2145-6108-49FC-A85A-AB589192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Vlaams Onteigeningsdecreet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4A0070-3A9A-4243-AADD-D091617CB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/>
              <a:t>24/2/2017</a:t>
            </a:r>
          </a:p>
          <a:p>
            <a:r>
              <a:rPr lang="nl-BE" sz="2000" dirty="0"/>
              <a:t>Focus op procedure maar met een aantal inhoudelijke elementen (bv. zelfrealisatie)</a:t>
            </a:r>
          </a:p>
          <a:p>
            <a:r>
              <a:rPr lang="nl-BE" sz="2000" dirty="0"/>
              <a:t>Inwerkingtreding 1/1/2018</a:t>
            </a:r>
          </a:p>
          <a:p>
            <a:r>
              <a:rPr lang="nl-BE" sz="2000" dirty="0"/>
              <a:t>Van toepassing op onteigeningen door Vlaamse overheidsinstellingen (gewest, gemeenschap, provincies, gemeenten, instanties afhankelijk van deze overheden)</a:t>
            </a:r>
          </a:p>
          <a:p>
            <a:pPr lvl="1"/>
            <a:r>
              <a:rPr lang="nl-BE" sz="1800" dirty="0"/>
              <a:t>Federale overheden blijven vallen onder oude procedure</a:t>
            </a:r>
          </a:p>
          <a:p>
            <a:r>
              <a:rPr lang="nl-BE" sz="2000" dirty="0"/>
              <a:t>Van toepassing in Vlaams Gewest </a:t>
            </a:r>
          </a:p>
          <a:p>
            <a:pPr lvl="1"/>
            <a:r>
              <a:rPr lang="nl-BE" sz="1800" dirty="0"/>
              <a:t>In Brussel-Hoofdstad van toepassing voor bestuurlijke onteigeningsfase m.b.t. persoonsgebonden of onderwijsaangelegenheden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A8DFF8-AD19-4D54-9D15-E667E3053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8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78379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53A70-C386-47A9-8884-7AA25E42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Uitvoeringsbesluit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80218-8914-4BBB-9DEA-DEA5E661C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27/10/2017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5DA621-7290-46A1-9A64-C1E3499F6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C664-90C7-4DF8-AE60-05DDB4D1B22C}" type="slidenum">
              <a:rPr lang="nl-NL" altLang="nl-BE" smtClean="0"/>
              <a:pPr/>
              <a:t>9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47886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377</TotalTime>
  <Words>2129</Words>
  <Application>Microsoft Office PowerPoint</Application>
  <PresentationFormat>Diavoorstelling (4:3)</PresentationFormat>
  <Paragraphs>321</Paragraphs>
  <Slides>58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62" baseType="lpstr">
      <vt:lpstr>MS PGothic</vt:lpstr>
      <vt:lpstr>Arial</vt:lpstr>
      <vt:lpstr>Calibri</vt:lpstr>
      <vt:lpstr>Office-thema</vt:lpstr>
      <vt:lpstr>HET NIEUWE ONTEIGENINGSRECHT</vt:lpstr>
      <vt:lpstr>I. DEFINITIE</vt:lpstr>
      <vt:lpstr>PowerPoint-presentatie</vt:lpstr>
      <vt:lpstr>II. HISTORIEK</vt:lpstr>
      <vt:lpstr>Art. 16 Grondwet</vt:lpstr>
      <vt:lpstr>Oude onteigeningsprocedure</vt:lpstr>
      <vt:lpstr>VIde Staatshervorming</vt:lpstr>
      <vt:lpstr>Vlaams Onteigeningsdecreet</vt:lpstr>
      <vt:lpstr>Uitvoeringsbesluit</vt:lpstr>
      <vt:lpstr>III. ALGEMENE KRIJTLIJNEN HUIDIG ONTEIGENINGSRECHT</vt:lpstr>
      <vt:lpstr>A. Grondwettelijke waarborgen en hun uitwerking</vt:lpstr>
      <vt:lpstr>1. Art. 16 Grondwet</vt:lpstr>
      <vt:lpstr>2. Algemeen nut</vt:lpstr>
      <vt:lpstr>3. Onteigeningsnoodzaak</vt:lpstr>
      <vt:lpstr>PowerPoint-presentatie</vt:lpstr>
      <vt:lpstr>PowerPoint-presentatie</vt:lpstr>
      <vt:lpstr>4. Wettelijke/decretale bevoegdheidsgrond</vt:lpstr>
      <vt:lpstr>5. Wettelijke/decretale habilitatiegrond</vt:lpstr>
      <vt:lpstr>6. Wettelijke/decretale procedure</vt:lpstr>
      <vt:lpstr>7. Billijke en voorafgaandelijke schadeloosstelling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B.  Behoorlijk bestuur</vt:lpstr>
      <vt:lpstr>1. Formele motiveringsplicht</vt:lpstr>
      <vt:lpstr>2. Redelijkheidsbeginsel</vt:lpstr>
      <vt:lpstr>3. Redelijke termijn</vt:lpstr>
      <vt:lpstr>PowerPoint-presentatie</vt:lpstr>
      <vt:lpstr>C.  Milieueffect-rapportage</vt:lpstr>
      <vt:lpstr>PowerPoint-presentatie</vt:lpstr>
      <vt:lpstr>IV. BESTUURLIJKE PROCEDURE</vt:lpstr>
      <vt:lpstr>1. Samenloop onteigeningsprocedure - RUP</vt:lpstr>
      <vt:lpstr>2. Figuur ‘onteigeningsmachtiging’</vt:lpstr>
      <vt:lpstr>3. Aanvang procedure</vt:lpstr>
      <vt:lpstr>PowerPoint-presentatie</vt:lpstr>
      <vt:lpstr>PowerPoint-presentatie</vt:lpstr>
      <vt:lpstr>4. Onderhandelingsplicht en aanbod</vt:lpstr>
      <vt:lpstr>PowerPoint-presentatie</vt:lpstr>
      <vt:lpstr>5. Openbaar onderzoek</vt:lpstr>
      <vt:lpstr>PowerPoint-presentatie</vt:lpstr>
      <vt:lpstr>PowerPoint-presentatie</vt:lpstr>
      <vt:lpstr>6. Definitief onteigeningsbesluit</vt:lpstr>
      <vt:lpstr>6. Verval onteigeningsbesluit</vt:lpstr>
      <vt:lpstr>7. Rechtsbescherming</vt:lpstr>
      <vt:lpstr>V. GERECHTELIJKE PROCEDURE</vt:lpstr>
      <vt:lpstr>1. Aanhangigmaking</vt:lpstr>
      <vt:lpstr>2. Wettigheid + provisionele vergoeding</vt:lpstr>
      <vt:lpstr>PowerPoint-presentatie</vt:lpstr>
      <vt:lpstr>PowerPoint-presentatie</vt:lpstr>
      <vt:lpstr>PowerPoint-presentatie</vt:lpstr>
      <vt:lpstr>3. Definitieve vergoeding</vt:lpstr>
      <vt:lpstr>VI. WEDEROVERDRACHT</vt:lpstr>
      <vt:lpstr>PowerPoint-presentatie</vt:lpstr>
      <vt:lpstr>PowerPoint-presentatie</vt:lpstr>
    </vt:vector>
  </TitlesOfParts>
  <Company>Publiprint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Francis - Charlier consult</dc:creator>
  <cp:lastModifiedBy>lisa Ferdinande</cp:lastModifiedBy>
  <cp:revision>33</cp:revision>
  <dcterms:created xsi:type="dcterms:W3CDTF">2018-02-17T09:31:46Z</dcterms:created>
  <dcterms:modified xsi:type="dcterms:W3CDTF">2018-03-01T10:59:00Z</dcterms:modified>
</cp:coreProperties>
</file>