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8" r:id="rId5"/>
    <p:sldMasterId id="2147483714" r:id="rId6"/>
  </p:sldMasterIdLst>
  <p:notesMasterIdLst>
    <p:notesMasterId r:id="rId17"/>
  </p:notesMasterIdLst>
  <p:handoutMasterIdLst>
    <p:handoutMasterId r:id="rId18"/>
  </p:handoutMasterIdLst>
  <p:sldIdLst>
    <p:sldId id="351" r:id="rId7"/>
    <p:sldId id="360" r:id="rId8"/>
    <p:sldId id="379" r:id="rId9"/>
    <p:sldId id="391" r:id="rId10"/>
    <p:sldId id="390" r:id="rId11"/>
    <p:sldId id="418" r:id="rId12"/>
    <p:sldId id="419" r:id="rId13"/>
    <p:sldId id="420" r:id="rId14"/>
    <p:sldId id="417" r:id="rId15"/>
    <p:sldId id="368" r:id="rId16"/>
  </p:sldIdLst>
  <p:sldSz cx="9144000" cy="6858000" type="screen4x3"/>
  <p:notesSz cx="6797675" cy="9928225"/>
  <p:custDataLst>
    <p:tags r:id="rId19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waele, An" initials="DA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D8B2B"/>
    <a:srgbClr val="D96422"/>
    <a:srgbClr val="D26C24"/>
    <a:srgbClr val="646464"/>
    <a:srgbClr val="9B9B9B"/>
    <a:srgbClr val="C98D3A"/>
    <a:srgbClr val="FFFF00"/>
    <a:srgbClr val="717171"/>
    <a:srgbClr val="EEEE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38" autoAdjust="0"/>
    <p:restoredTop sz="86394" autoAdjust="0"/>
  </p:normalViewPr>
  <p:slideViewPr>
    <p:cSldViewPr snapToGrid="0" showGuides="1">
      <p:cViewPr varScale="1">
        <p:scale>
          <a:sx n="81" d="100"/>
          <a:sy n="81" d="100"/>
        </p:scale>
        <p:origin x="-586" y="-72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3127"/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pPr/>
              <a:t>13-12-2017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8" y="9288613"/>
            <a:ext cx="1027377" cy="44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13/12/2017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9153"/>
          <a:stretch/>
        </p:blipFill>
        <p:spPr>
          <a:xfrm>
            <a:off x="2202991" y="281086"/>
            <a:ext cx="6656817" cy="6264000"/>
          </a:xfrm>
          <a:prstGeom prst="rect">
            <a:avLst/>
          </a:prstGeom>
        </p:spPr>
      </p:pic>
      <p:grpSp>
        <p:nvGrpSpPr>
          <p:cNvPr id="14" name="Groeperen 15"/>
          <p:cNvGrpSpPr/>
          <p:nvPr userDrawn="1"/>
        </p:nvGrpSpPr>
        <p:grpSpPr>
          <a:xfrm>
            <a:off x="310393" y="288000"/>
            <a:ext cx="5487544" cy="6265475"/>
            <a:chOff x="288001" y="288000"/>
            <a:chExt cx="6033505" cy="6265475"/>
          </a:xfrm>
          <a:solidFill>
            <a:srgbClr val="D96422"/>
          </a:solidFill>
        </p:grpSpPr>
        <p:sp>
          <p:nvSpPr>
            <p:cNvPr id="15" name="Rechthoek 14"/>
            <p:cNvSpPr>
              <a:spLocks/>
            </p:cNvSpPr>
            <p:nvPr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Rechthoekige driehoek 16"/>
            <p:cNvSpPr/>
            <p:nvPr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96091" y="2269511"/>
            <a:ext cx="3408159" cy="2287150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14984" y="4334256"/>
            <a:ext cx="3783519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58" y="640020"/>
            <a:ext cx="1848750" cy="7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770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9764" y="1683723"/>
            <a:ext cx="3391854" cy="4233997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6D8B2B"/>
                </a:solidFill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rgbClr val="6D8B2B"/>
                </a:solidFill>
              </a:defRPr>
            </a:lvl3pPr>
            <a:lvl4pPr>
              <a:spcBef>
                <a:spcPts val="300"/>
              </a:spcBef>
              <a:defRPr sz="1600">
                <a:solidFill>
                  <a:srgbClr val="6D8B2B"/>
                </a:solidFill>
              </a:defRPr>
            </a:lvl4pPr>
            <a:lvl5pPr>
              <a:spcBef>
                <a:spcPts val="300"/>
              </a:spcBef>
              <a:defRPr sz="1600">
                <a:solidFill>
                  <a:srgbClr val="6D8B2B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13/12/2017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33846" y="1683723"/>
            <a:ext cx="3708000" cy="4233997"/>
          </a:xfrm>
        </p:spPr>
        <p:txBody>
          <a:bodyPr anchor="ctr"/>
          <a:lstStyle>
            <a:lvl1pPr algn="ctr">
              <a:buNone/>
              <a:defRPr>
                <a:solidFill>
                  <a:srgbClr val="6D8B2B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46760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83723"/>
            <a:ext cx="3708000" cy="4233997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13/12/2017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4979618" y="1683723"/>
            <a:ext cx="3672000" cy="4233997"/>
          </a:xfrm>
        </p:spPr>
        <p:txBody>
          <a:bodyPr bIns="0"/>
          <a:lstStyle>
            <a:lvl1pPr>
              <a:defRPr sz="2000">
                <a:solidFill>
                  <a:srgbClr val="6D8B2B"/>
                </a:solidFill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299077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649"/>
          <a:stretch/>
        </p:blipFill>
        <p:spPr>
          <a:xfrm>
            <a:off x="2152515" y="294914"/>
            <a:ext cx="6707294" cy="6266950"/>
          </a:xfrm>
          <a:prstGeom prst="rect">
            <a:avLst/>
          </a:prstGeom>
        </p:spPr>
      </p:pic>
      <p:grpSp>
        <p:nvGrpSpPr>
          <p:cNvPr id="14" name="Groeperen 15"/>
          <p:cNvGrpSpPr/>
          <p:nvPr userDrawn="1"/>
        </p:nvGrpSpPr>
        <p:grpSpPr>
          <a:xfrm>
            <a:off x="268448" y="294914"/>
            <a:ext cx="5533775" cy="6265475"/>
            <a:chOff x="558818" y="288000"/>
            <a:chExt cx="5762688" cy="6265475"/>
          </a:xfrm>
          <a:solidFill>
            <a:srgbClr val="D96422"/>
          </a:solidFill>
        </p:grpSpPr>
        <p:sp>
          <p:nvSpPr>
            <p:cNvPr id="15" name="Rechthoek 14"/>
            <p:cNvSpPr>
              <a:spLocks/>
            </p:cNvSpPr>
            <p:nvPr/>
          </p:nvSpPr>
          <p:spPr>
            <a:xfrm>
              <a:off x="558818" y="288000"/>
              <a:ext cx="397718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Rechthoekige driehoek 16"/>
            <p:cNvSpPr/>
            <p:nvPr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851161" y="2112953"/>
            <a:ext cx="4123872" cy="2287150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9" name="Ondertitel 2"/>
          <p:cNvSpPr>
            <a:spLocks noGrp="1"/>
          </p:cNvSpPr>
          <p:nvPr>
            <p:ph type="subTitle" idx="1"/>
          </p:nvPr>
        </p:nvSpPr>
        <p:spPr>
          <a:xfrm>
            <a:off x="855593" y="4317478"/>
            <a:ext cx="3886097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63" y="662647"/>
            <a:ext cx="1826005" cy="7111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45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566"/>
          <a:stretch/>
        </p:blipFill>
        <p:spPr>
          <a:xfrm>
            <a:off x="318782" y="304777"/>
            <a:ext cx="8498047" cy="6264001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480280" y="5585918"/>
            <a:ext cx="28483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DEPARTEMENT</a:t>
            </a:r>
          </a:p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LEEFMILIEU,</a:t>
            </a:r>
            <a:r>
              <a:rPr lang="nl-BE" sz="1500" baseline="0" dirty="0">
                <a:solidFill>
                  <a:schemeClr val="bg1"/>
                </a:solidFill>
                <a:latin typeface="FlandersArtSans-Medium" panose="00000600000000000000" pitchFamily="2" charset="0"/>
              </a:rPr>
              <a:t> NATUUR &amp; ENERGIE</a:t>
            </a:r>
            <a:endParaRPr lang="nl-BE" sz="1500" dirty="0">
              <a:solidFill>
                <a:schemeClr val="bg1"/>
              </a:solidFill>
              <a:latin typeface="FlandersArtSans-Medium" panose="00000600000000000000" pitchFamily="2" charset="0"/>
            </a:endParaRPr>
          </a:p>
        </p:txBody>
      </p:sp>
      <p:sp>
        <p:nvSpPr>
          <p:cNvPr id="13" name="Tekstvak 12"/>
          <p:cNvSpPr txBox="1"/>
          <p:nvPr userDrawn="1"/>
        </p:nvSpPr>
        <p:spPr>
          <a:xfrm>
            <a:off x="3494210" y="5580658"/>
            <a:ext cx="2299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DEPARTEMENT</a:t>
            </a:r>
          </a:p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RUIMTE</a:t>
            </a:r>
            <a:r>
              <a:rPr lang="nl-BE" sz="1500" baseline="0" dirty="0">
                <a:solidFill>
                  <a:schemeClr val="bg1"/>
                </a:solidFill>
                <a:latin typeface="FlandersArtSans-Medium" panose="00000600000000000000" pitchFamily="2" charset="0"/>
              </a:rPr>
              <a:t> VLAANDEREN</a:t>
            </a:r>
            <a:endParaRPr lang="nl-BE" sz="1500" dirty="0">
              <a:solidFill>
                <a:schemeClr val="bg1"/>
              </a:solidFill>
              <a:latin typeface="FlandersArtSans-Medium" panose="00000600000000000000" pitchFamily="2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1024128" y="2098491"/>
            <a:ext cx="4123872" cy="2515865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6" name="Ondertitel 2"/>
          <p:cNvSpPr>
            <a:spLocks noGrp="1"/>
          </p:cNvSpPr>
          <p:nvPr>
            <p:ph type="subTitle" idx="1"/>
          </p:nvPr>
        </p:nvSpPr>
        <p:spPr>
          <a:xfrm>
            <a:off x="1014984" y="4334256"/>
            <a:ext cx="4134593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13" y="640020"/>
            <a:ext cx="1848750" cy="7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550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rgbClr val="D9642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rgbClr val="D96422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="" xmlns:p14="http://schemas.microsoft.com/office/powerpoint/2010/main" val="189707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13/12/2017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D9642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90924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13956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9764" y="1683723"/>
            <a:ext cx="3391854" cy="4233997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6D8B2B"/>
                </a:solidFill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rgbClr val="6D8B2B"/>
                </a:solidFill>
              </a:defRPr>
            </a:lvl3pPr>
            <a:lvl4pPr>
              <a:spcBef>
                <a:spcPts val="300"/>
              </a:spcBef>
              <a:defRPr sz="1600">
                <a:solidFill>
                  <a:srgbClr val="6D8B2B"/>
                </a:solidFill>
              </a:defRPr>
            </a:lvl4pPr>
            <a:lvl5pPr>
              <a:spcBef>
                <a:spcPts val="300"/>
              </a:spcBef>
              <a:defRPr sz="1600">
                <a:solidFill>
                  <a:srgbClr val="6D8B2B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13/12/2017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33846" y="1683723"/>
            <a:ext cx="3708000" cy="4233997"/>
          </a:xfrm>
        </p:spPr>
        <p:txBody>
          <a:bodyPr anchor="ctr"/>
          <a:lstStyle>
            <a:lvl1pPr algn="ctr">
              <a:buNone/>
              <a:defRPr>
                <a:solidFill>
                  <a:srgbClr val="6D8B2B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389444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83723"/>
            <a:ext cx="3708000" cy="4233997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13/12/2017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4979618" y="1683723"/>
            <a:ext cx="3672000" cy="4233997"/>
          </a:xfrm>
        </p:spPr>
        <p:txBody>
          <a:bodyPr bIns="0"/>
          <a:lstStyle>
            <a:lvl1pPr>
              <a:defRPr sz="2000">
                <a:solidFill>
                  <a:srgbClr val="6D8B2B"/>
                </a:solidFill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48302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rgbClr val="D9642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rgbClr val="D96422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="" xmlns:p14="http://schemas.microsoft.com/office/powerpoint/2010/main" val="234015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13/12/2017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D9642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90924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325579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theme" Target="../theme/theme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theme" Target="../theme/theme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5618" y="58348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13/12/2017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5618" y="169955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5" r:id="rId2"/>
    <p:sldLayoutId id="2147483713" r:id="rId3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rgbClr val="D96422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200" kern="1200" spc="0" baseline="0">
          <a:solidFill>
            <a:srgbClr val="6D8B2B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6"/>
        </a:buBlip>
        <a:tabLst/>
        <a:defRPr sz="2200" kern="1200" spc="0" baseline="0">
          <a:solidFill>
            <a:srgbClr val="6D8B2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7"/>
        </a:buBlip>
        <a:tabLst/>
        <a:defRPr sz="20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8"/>
        </a:buBlip>
        <a:tabLst/>
        <a:defRPr sz="20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0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5618" y="58348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5618" y="1700490"/>
            <a:ext cx="7416000" cy="425173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13/12/2017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rgbClr val="D96422"/>
          </a:solidFill>
          <a:ln>
            <a:solidFill>
              <a:srgbClr val="C98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0" y="5921675"/>
            <a:ext cx="1761688" cy="74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996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rgbClr val="D96422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7"/>
        </a:buBlip>
        <a:defRPr sz="2200" kern="1200" spc="0">
          <a:solidFill>
            <a:srgbClr val="D96422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8"/>
        </a:buBlip>
        <a:defRPr sz="2200" kern="1200" spc="0">
          <a:solidFill>
            <a:srgbClr val="6D8B2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9"/>
        </a:buBlip>
        <a:defRPr sz="2000" kern="1200" spc="0">
          <a:solidFill>
            <a:srgbClr val="6D8B2B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0"/>
        </a:buBlip>
        <a:defRPr sz="2000" kern="1200" spc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7"/>
        </a:buBlip>
        <a:defRPr sz="20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5618" y="58348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5618" y="1700490"/>
            <a:ext cx="7416000" cy="425173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13/12/2017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rgbClr val="D96422"/>
          </a:solidFill>
          <a:ln>
            <a:solidFill>
              <a:srgbClr val="C98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0" y="5921675"/>
            <a:ext cx="1761688" cy="74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445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rgbClr val="D96422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7"/>
        </a:buBlip>
        <a:defRPr sz="2200" kern="1200" spc="0">
          <a:solidFill>
            <a:srgbClr val="D96422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8"/>
        </a:buBlip>
        <a:defRPr sz="2200" kern="1200" spc="0">
          <a:solidFill>
            <a:srgbClr val="6D8B2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9"/>
        </a:buBlip>
        <a:defRPr sz="2000" kern="1200" spc="0">
          <a:solidFill>
            <a:srgbClr val="6D8B2B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0"/>
        </a:buBlip>
        <a:defRPr sz="2000" kern="1200" spc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7"/>
        </a:buBlip>
        <a:defRPr sz="20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.omgevingsvergunning@dxc.com" TargetMode="External"/><Relationship Id="rId2" Type="http://schemas.openxmlformats.org/officeDocument/2006/relationships/hyperlink" Target="http://www.omgevingsloket.be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7256" y="1982294"/>
            <a:ext cx="5898672" cy="2424814"/>
          </a:xfrm>
        </p:spPr>
        <p:txBody>
          <a:bodyPr/>
          <a:lstStyle/>
          <a:p>
            <a:r>
              <a:rPr lang="nl-BE" sz="3600" dirty="0" smtClean="0"/>
              <a:t>De digitale Omgevingsvergunning</a:t>
            </a:r>
            <a:r>
              <a:rPr lang="nl-BE" sz="4000" dirty="0" smtClean="0"/>
              <a:t/>
            </a:r>
            <a:br>
              <a:rPr lang="nl-BE" sz="4000" dirty="0" smtClean="0"/>
            </a:br>
            <a:r>
              <a:rPr lang="nl-BE" sz="3800" dirty="0" smtClean="0"/>
              <a:t>verkavelingen en </a:t>
            </a:r>
            <a:br>
              <a:rPr lang="nl-BE" sz="3800" dirty="0" smtClean="0"/>
            </a:br>
            <a:r>
              <a:rPr lang="nl-BE" sz="3800" dirty="0" smtClean="0"/>
              <a:t>bijstellingen verkavelingen</a:t>
            </a:r>
            <a:r>
              <a:rPr lang="nl-BE" sz="4000" dirty="0"/>
              <a:t/>
            </a:r>
            <a:br>
              <a:rPr lang="nl-BE" sz="4000" dirty="0"/>
            </a:br>
            <a:r>
              <a:rPr lang="nl-BE" sz="4000" dirty="0"/>
              <a:t/>
            </a:r>
            <a:br>
              <a:rPr lang="nl-BE" sz="4000" dirty="0"/>
            </a:br>
            <a:endParaRPr lang="nl-BE" sz="5400" dirty="0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51161" y="4706584"/>
            <a:ext cx="3886097" cy="672811"/>
          </a:xfrm>
        </p:spPr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556953" y="5446643"/>
            <a:ext cx="4846320" cy="787902"/>
          </a:xfrm>
          <a:prstGeom prst="rect">
            <a:avLst/>
          </a:prstGeom>
          <a:solidFill>
            <a:srgbClr val="D9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December 2017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24293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7337" y="603135"/>
            <a:ext cx="7416000" cy="1116000"/>
          </a:xfrm>
        </p:spPr>
        <p:txBody>
          <a:bodyPr/>
          <a:lstStyle/>
          <a:p>
            <a:r>
              <a:rPr lang="nl-NL" b="1" dirty="0" smtClean="0">
                <a:latin typeface="Calibri" pitchFamily="34" charset="0"/>
              </a:rPr>
              <a:t>Vragen?</a:t>
            </a:r>
            <a:endParaRPr lang="nl-NL" b="1" dirty="0">
              <a:latin typeface="Calibri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  <a:latin typeface="Calibri" pitchFamily="34" charset="0"/>
              </a:rPr>
              <a:t>Meer info: </a:t>
            </a:r>
            <a:r>
              <a:rPr lang="nl-NL" dirty="0" smtClean="0">
                <a:latin typeface="Calibri" pitchFamily="34" charset="0"/>
                <a:hlinkClick r:id="rId2"/>
              </a:rPr>
              <a:t>www.omgevingsloket.be</a:t>
            </a:r>
            <a:endParaRPr lang="nl-NL" dirty="0" smtClean="0">
              <a:latin typeface="Calibri" pitchFamily="34" charset="0"/>
            </a:endParaRPr>
          </a:p>
          <a:p>
            <a:r>
              <a:rPr lang="nl-NL" dirty="0" smtClean="0">
                <a:solidFill>
                  <a:schemeClr val="tx1"/>
                </a:solidFill>
                <a:latin typeface="Calibri" pitchFamily="34" charset="0"/>
              </a:rPr>
              <a:t>Helpdesk :</a:t>
            </a:r>
            <a:r>
              <a:rPr lang="nl-NL" dirty="0" smtClean="0">
                <a:latin typeface="Calibri" pitchFamily="34" charset="0"/>
              </a:rPr>
              <a:t> </a:t>
            </a:r>
            <a:r>
              <a:rPr lang="nl-NL" dirty="0" smtClean="0">
                <a:latin typeface="Calibri" pitchFamily="34" charset="0"/>
                <a:hlinkClick r:id="rId3"/>
              </a:rPr>
              <a:t>helpdesk.omgevingsvergunning@dxc.com</a:t>
            </a:r>
            <a:endParaRPr lang="nl-NL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0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huis-bouw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492896"/>
            <a:ext cx="2626529" cy="2655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219200" y="533400"/>
            <a:ext cx="6934200" cy="6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ts val="0"/>
              </a:spcBef>
              <a:buNone/>
              <a:defRPr sz="3700" b="0" i="0" kern="1200">
                <a:solidFill>
                  <a:srgbClr val="D96422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r>
              <a:rPr lang="nl-BE" altLang="x-none" b="1" dirty="0" smtClean="0">
                <a:latin typeface="Calibri" pitchFamily="34" charset="0"/>
              </a:rPr>
              <a:t>Agenda</a:t>
            </a:r>
            <a:endParaRPr lang="nl-BE" altLang="x-none" b="1" dirty="0">
              <a:latin typeface="Calibri" pitchFamily="34" charset="0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116013" y="1341438"/>
            <a:ext cx="6934200" cy="3581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kern="1200" spc="0">
                <a:solidFill>
                  <a:srgbClr val="6D8B2B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rgbClr val="6D8B2B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rgbClr val="6D8B2B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rgbClr val="6D8B2B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rgbClr val="6D8B2B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BE" sz="2400" dirty="0" smtClean="0">
                <a:solidFill>
                  <a:schemeClr val="tx1"/>
                </a:solidFill>
                <a:latin typeface="Calibri" pitchFamily="34" charset="0"/>
              </a:rPr>
              <a:t>Regelgeving </a:t>
            </a:r>
          </a:p>
          <a:p>
            <a:pPr>
              <a:defRPr/>
            </a:pPr>
            <a:r>
              <a:rPr lang="nl-BE" sz="2400" dirty="0" smtClean="0">
                <a:solidFill>
                  <a:schemeClr val="tx1"/>
                </a:solidFill>
                <a:latin typeface="Calibri" pitchFamily="34" charset="0"/>
              </a:rPr>
              <a:t>Aanvragen nieuwe verkaveling</a:t>
            </a:r>
          </a:p>
          <a:p>
            <a:pPr>
              <a:defRPr/>
            </a:pPr>
            <a:r>
              <a:rPr lang="nl-BE" sz="2400" dirty="0" smtClean="0">
                <a:solidFill>
                  <a:schemeClr val="tx1"/>
                </a:solidFill>
                <a:latin typeface="Calibri" pitchFamily="34" charset="0"/>
              </a:rPr>
              <a:t>Bijstelling verkaveling</a:t>
            </a:r>
          </a:p>
          <a:p>
            <a:pPr>
              <a:buFontTx/>
              <a:buNone/>
              <a:defRPr/>
            </a:pPr>
            <a:r>
              <a:rPr lang="nl-BE" sz="1800" b="1" dirty="0" smtClean="0"/>
              <a:t/>
            </a:r>
            <a:br>
              <a:rPr lang="nl-BE" sz="1800" b="1" dirty="0" smtClean="0"/>
            </a:br>
            <a:endParaRPr lang="nl-BE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16794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8484" y="499439"/>
            <a:ext cx="7416000" cy="1116000"/>
          </a:xfrm>
        </p:spPr>
        <p:txBody>
          <a:bodyPr/>
          <a:lstStyle/>
          <a:p>
            <a:r>
              <a:rPr lang="nl-NL" b="1" dirty="0" smtClean="0">
                <a:latin typeface="Calibri" pitchFamily="34" charset="0"/>
              </a:rPr>
              <a:t>Regelgeving</a:t>
            </a:r>
            <a:endParaRPr lang="nl-NL" b="1" dirty="0">
              <a:latin typeface="Calibri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sz="2400" dirty="0" smtClean="0">
                <a:solidFill>
                  <a:schemeClr val="tx1"/>
                </a:solidFill>
                <a:latin typeface="Calibri" pitchFamily="34" charset="0"/>
              </a:rPr>
              <a:t>Decreet van 25 april 2014 betreffende de omgevingsvergunning</a:t>
            </a:r>
          </a:p>
          <a:p>
            <a:r>
              <a:rPr lang="nl-BE" sz="2400" dirty="0" smtClean="0">
                <a:solidFill>
                  <a:schemeClr val="tx1"/>
                </a:solidFill>
                <a:latin typeface="Calibri" pitchFamily="34" charset="0"/>
              </a:rPr>
              <a:t>Decreten van 3 februari 2017 en 2 juni 2017 betreffende inwerkingtreding</a:t>
            </a:r>
          </a:p>
          <a:p>
            <a:r>
              <a:rPr lang="nl-BE" sz="2400" dirty="0" smtClean="0">
                <a:solidFill>
                  <a:schemeClr val="tx1"/>
                </a:solidFill>
                <a:latin typeface="Calibri" pitchFamily="34" charset="0"/>
              </a:rPr>
              <a:t>Besluit van de Vlaamse Regering van 27 november 2015, gewijzigd bij besluit van 10 februari 2017 </a:t>
            </a:r>
            <a:endParaRPr lang="nl-BE" sz="2400" b="1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nl-BE" sz="2400" dirty="0" smtClean="0">
                <a:solidFill>
                  <a:schemeClr val="tx1"/>
                </a:solidFill>
                <a:latin typeface="Calibri" pitchFamily="34" charset="0"/>
              </a:rPr>
              <a:t>Normenboeken verkavelingen (nieuw en bijstelling)</a:t>
            </a:r>
          </a:p>
          <a:p>
            <a:r>
              <a:rPr lang="nl-BE" sz="2400" dirty="0" smtClean="0">
                <a:solidFill>
                  <a:schemeClr val="tx1"/>
                </a:solidFill>
                <a:latin typeface="Calibri" pitchFamily="34" charset="0"/>
              </a:rPr>
              <a:t>Dxf </a:t>
            </a:r>
            <a:r>
              <a:rPr lang="mr-IN" sz="2400" dirty="0" smtClean="0">
                <a:solidFill>
                  <a:schemeClr val="tx1"/>
                </a:solidFill>
                <a:latin typeface="Calibri" pitchFamily="34" charset="0"/>
              </a:rPr>
              <a:t>–</a:t>
            </a:r>
            <a:r>
              <a:rPr lang="nl-BE" sz="2400" dirty="0" smtClean="0">
                <a:solidFill>
                  <a:schemeClr val="tx1"/>
                </a:solidFill>
                <a:latin typeface="Calibri" pitchFamily="34" charset="0"/>
              </a:rPr>
              <a:t> template</a:t>
            </a:r>
          </a:p>
          <a:p>
            <a:pPr lvl="1"/>
            <a:r>
              <a:rPr lang="nl-BE" sz="2400" dirty="0" smtClean="0">
                <a:solidFill>
                  <a:schemeClr val="tx1"/>
                </a:solidFill>
                <a:latin typeface="Calibri" pitchFamily="34" charset="0"/>
              </a:rPr>
              <a:t>Op termijn: </a:t>
            </a:r>
            <a:br>
              <a:rPr lang="nl-BE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nl-BE" sz="2400" dirty="0" smtClean="0">
                <a:solidFill>
                  <a:schemeClr val="tx1"/>
                </a:solidFill>
                <a:latin typeface="Calibri" pitchFamily="34" charset="0"/>
              </a:rPr>
              <a:t>dxf-template uit GRB op basis van opgegeven locatie</a:t>
            </a:r>
            <a:endParaRPr lang="nl-BE" sz="2400" dirty="0">
              <a:solidFill>
                <a:schemeClr val="tx1"/>
              </a:solidFill>
              <a:latin typeface="Calibri" pitchFamily="34" charset="0"/>
            </a:endParaRPr>
          </a:p>
          <a:p>
            <a:endParaRPr lang="nl-BE" sz="240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nl-BE" sz="2400" b="1" dirty="0" smtClean="0">
                <a:solidFill>
                  <a:schemeClr val="tx1"/>
                </a:solidFill>
                <a:latin typeface="Calibri" pitchFamily="34" charset="0"/>
              </a:rPr>
              <a:t>www.omgevingsloket.be</a:t>
            </a:r>
            <a:br>
              <a:rPr lang="nl-BE" sz="2400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nl-BE" sz="2400" b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410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Calibri" pitchFamily="34" charset="0"/>
              </a:rPr>
              <a:t>Regelgeving </a:t>
            </a:r>
            <a:r>
              <a:rPr lang="nl-NL" sz="2400" b="1" dirty="0" smtClean="0">
                <a:latin typeface="Calibri" pitchFamily="34" charset="0"/>
              </a:rPr>
              <a:t>(vervolg)</a:t>
            </a:r>
            <a:endParaRPr lang="nl-NL" sz="2400" b="1" dirty="0">
              <a:latin typeface="Calibri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386124"/>
            <a:ext cx="7416000" cy="3672000"/>
          </a:xfrm>
        </p:spPr>
        <p:txBody>
          <a:bodyPr/>
          <a:lstStyle/>
          <a:p>
            <a:r>
              <a:rPr lang="nl-BE" sz="2400" dirty="0" smtClean="0">
                <a:solidFill>
                  <a:schemeClr val="tx1"/>
                </a:solidFill>
                <a:latin typeface="Calibri" pitchFamily="34" charset="0"/>
              </a:rPr>
              <a:t>Sinds 23 februari 2017 : omgevingsvergunning</a:t>
            </a:r>
          </a:p>
          <a:p>
            <a:pPr lvl="1"/>
            <a:r>
              <a:rPr lang="nl-BE" sz="2400" b="1" dirty="0" smtClean="0">
                <a:solidFill>
                  <a:schemeClr val="tx1"/>
                </a:solidFill>
                <a:latin typeface="Calibri" pitchFamily="34" charset="0"/>
              </a:rPr>
              <a:t>Projecten Vlaamse Lijst</a:t>
            </a:r>
          </a:p>
          <a:p>
            <a:pPr lvl="2"/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Inclusief verkavelingen over 2 provincies</a:t>
            </a:r>
          </a:p>
          <a:p>
            <a:pPr lvl="1"/>
            <a:r>
              <a:rPr lang="nl-BE" b="1" dirty="0" smtClean="0">
                <a:solidFill>
                  <a:schemeClr val="tx1"/>
                </a:solidFill>
                <a:latin typeface="Calibri" pitchFamily="34" charset="0"/>
              </a:rPr>
              <a:t>Projecten Provinciale lijst</a:t>
            </a:r>
          </a:p>
          <a:p>
            <a:pPr lvl="2"/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Inclusief verkavelingen over 2 gemeenten</a:t>
            </a:r>
          </a:p>
          <a:p>
            <a:pPr lvl="1"/>
            <a:r>
              <a:rPr lang="nl-BE" b="1" dirty="0" smtClean="0">
                <a:solidFill>
                  <a:schemeClr val="tx1"/>
                </a:solidFill>
                <a:latin typeface="Calibri" pitchFamily="34" charset="0"/>
              </a:rPr>
              <a:t>6 lokale besturen:</a:t>
            </a:r>
          </a:p>
          <a:p>
            <a:pPr lvl="2"/>
            <a:r>
              <a:rPr lang="nl-BE" sz="1800" dirty="0" smtClean="0">
                <a:solidFill>
                  <a:schemeClr val="tx1"/>
                </a:solidFill>
                <a:latin typeface="Calibri" pitchFamily="34" charset="0"/>
              </a:rPr>
              <a:t>Dilsen-Stokkem</a:t>
            </a:r>
          </a:p>
          <a:p>
            <a:pPr lvl="2"/>
            <a:r>
              <a:rPr lang="nl-BE" sz="1800" dirty="0" smtClean="0">
                <a:solidFill>
                  <a:schemeClr val="tx1"/>
                </a:solidFill>
                <a:latin typeface="Calibri" pitchFamily="34" charset="0"/>
              </a:rPr>
              <a:t>Herstappe</a:t>
            </a:r>
          </a:p>
          <a:p>
            <a:pPr lvl="2"/>
            <a:r>
              <a:rPr lang="nl-BE" sz="1800" dirty="0" smtClean="0">
                <a:solidFill>
                  <a:schemeClr val="tx1"/>
                </a:solidFill>
                <a:latin typeface="Calibri" pitchFamily="34" charset="0"/>
              </a:rPr>
              <a:t>Langemark-Poelkapelle</a:t>
            </a:r>
          </a:p>
          <a:p>
            <a:pPr lvl="2"/>
            <a:r>
              <a:rPr lang="nl-BE" sz="1800" dirty="0" smtClean="0">
                <a:solidFill>
                  <a:schemeClr val="tx1"/>
                </a:solidFill>
                <a:latin typeface="Calibri" pitchFamily="34" charset="0"/>
              </a:rPr>
              <a:t>Staden</a:t>
            </a:r>
          </a:p>
          <a:p>
            <a:pPr lvl="2"/>
            <a:r>
              <a:rPr lang="nl-BE" sz="1800" dirty="0" smtClean="0">
                <a:solidFill>
                  <a:schemeClr val="tx1"/>
                </a:solidFill>
                <a:latin typeface="Calibri" pitchFamily="34" charset="0"/>
              </a:rPr>
              <a:t>Beersel (sinds 18 april 2017)</a:t>
            </a:r>
          </a:p>
          <a:p>
            <a:pPr lvl="2"/>
            <a:r>
              <a:rPr lang="nl-BE" sz="1800" dirty="0" smtClean="0">
                <a:solidFill>
                  <a:schemeClr val="tx1"/>
                </a:solidFill>
                <a:latin typeface="Calibri" pitchFamily="34" charset="0"/>
              </a:rPr>
              <a:t>Diest (sinds 2 mei 2017)</a:t>
            </a:r>
          </a:p>
          <a:p>
            <a:pPr lvl="1"/>
            <a:r>
              <a:rPr lang="nl-BE" b="1" dirty="0" smtClean="0">
                <a:solidFill>
                  <a:schemeClr val="tx1"/>
                </a:solidFill>
                <a:latin typeface="Calibri" pitchFamily="34" charset="0"/>
              </a:rPr>
              <a:t>Alle andere besturen </a:t>
            </a: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: analoge verkavelingsvergunning</a:t>
            </a:r>
            <a:endParaRPr lang="nl-BE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nl-BE" sz="2400" dirty="0" smtClean="0">
                <a:solidFill>
                  <a:schemeClr val="tx1"/>
                </a:solidFill>
                <a:latin typeface="Calibri" pitchFamily="34" charset="0"/>
              </a:rPr>
              <a:t>1 januari 2018: </a:t>
            </a:r>
            <a:r>
              <a:rPr lang="nl-BE" sz="2000" dirty="0" smtClean="0">
                <a:solidFill>
                  <a:schemeClr val="tx1"/>
                </a:solidFill>
                <a:latin typeface="Calibri" pitchFamily="34" charset="0"/>
              </a:rPr>
              <a:t>Algemene invoering omgevingsvergunning</a:t>
            </a:r>
            <a:r>
              <a:rPr lang="nl-BE" sz="24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nl-BE" sz="2400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nl-BE" sz="2400" b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370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Calibri" pitchFamily="34" charset="0"/>
              </a:rPr>
              <a:t>Nieuwe verkaveling OMV</a:t>
            </a:r>
            <a:endParaRPr lang="nl-NL" b="1" dirty="0">
              <a:latin typeface="Calibri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n de </a:t>
            </a:r>
            <a:r>
              <a:rPr lang="nl-BE" dirty="0" err="1" smtClean="0">
                <a:solidFill>
                  <a:schemeClr val="tx1"/>
                </a:solidFill>
                <a:latin typeface="Calibri" pitchFamily="34" charset="0"/>
              </a:rPr>
              <a:t>omgevingsvergunning</a:t>
            </a: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 nieuwe verkaveling altijd digitaal. (uitzondering faciliteiten gemeente)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Opbouw aanvraag is bepaald volgens het normenboek.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De situering van de nieuwe kavelgrenzen moet in DXF gebeuren (standaard template in het loket</a:t>
            </a: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Algemene voorschriften voor de gemeenschappelijke delen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Specifieke voorschriften voor enkel voor de kavels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Invulling via een structuurboom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Mogelijkheid tot groeperen van kavels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Mogelijkheid tot het ontrekken van kavels</a:t>
            </a:r>
            <a:endParaRPr lang="nl-BE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2373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alibri" pitchFamily="34" charset="0"/>
              </a:rPr>
              <a:t>Nieuwe verkaveling OMV</a:t>
            </a:r>
            <a:endParaRPr lang="nl-BE" b="1" dirty="0">
              <a:latin typeface="Calibri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  <a:latin typeface="Calibri" pitchFamily="34" charset="0"/>
              </a:rPr>
              <a:t>Aandachtspunten:</a:t>
            </a:r>
          </a:p>
          <a:p>
            <a:pPr>
              <a:buNone/>
            </a:pPr>
            <a:r>
              <a:rPr lang="nl-BE" dirty="0">
                <a:solidFill>
                  <a:schemeClr val="tx1"/>
                </a:solidFill>
                <a:latin typeface="Calibri" pitchFamily="34" charset="0"/>
              </a:rPr>
              <a:t>	- het invullen van de toelichtingen is voorlopig </a:t>
            </a:r>
          </a:p>
          <a:p>
            <a:pPr>
              <a:buNone/>
            </a:pPr>
            <a:r>
              <a:rPr lang="nl-BE" dirty="0">
                <a:solidFill>
                  <a:schemeClr val="tx1"/>
                </a:solidFill>
                <a:latin typeface="Calibri" pitchFamily="34" charset="0"/>
              </a:rPr>
              <a:t>	  beperkt tot 250 </a:t>
            </a: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tekens.</a:t>
            </a:r>
            <a:endParaRPr lang="nl-BE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None/>
            </a:pPr>
            <a:r>
              <a:rPr lang="nl-BE" dirty="0">
                <a:solidFill>
                  <a:schemeClr val="tx1"/>
                </a:solidFill>
                <a:latin typeface="Calibri" pitchFamily="34" charset="0"/>
              </a:rPr>
              <a:t>	- er </a:t>
            </a: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kunnen geen </a:t>
            </a:r>
            <a:r>
              <a:rPr lang="nl-BE" dirty="0">
                <a:solidFill>
                  <a:schemeClr val="tx1"/>
                </a:solidFill>
                <a:latin typeface="Calibri" pitchFamily="34" charset="0"/>
              </a:rPr>
              <a:t>tekeningen of foto’s worden in</a:t>
            </a:r>
          </a:p>
          <a:p>
            <a:pPr>
              <a:buNone/>
            </a:pPr>
            <a:r>
              <a:rPr lang="nl-BE" dirty="0">
                <a:solidFill>
                  <a:schemeClr val="tx1"/>
                </a:solidFill>
                <a:latin typeface="Calibri" pitchFamily="34" charset="0"/>
              </a:rPr>
              <a:t>	  </a:t>
            </a: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opgeladen.</a:t>
            </a:r>
          </a:p>
          <a:p>
            <a:pPr>
              <a:buNone/>
            </a:pPr>
            <a:r>
              <a:rPr lang="nl-BE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- het kopiëren van voorschriften werkt niet correct.</a:t>
            </a:r>
            <a:endParaRPr lang="nl-BE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None/>
            </a:pPr>
            <a:endParaRPr lang="nl-BE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228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alibri" pitchFamily="34" charset="0"/>
              </a:rPr>
              <a:t>Bijstelling verkaveling OMV</a:t>
            </a:r>
            <a:endParaRPr lang="nl-BE" b="1" dirty="0">
              <a:latin typeface="Calibri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324698"/>
            <a:ext cx="7416000" cy="4028799"/>
          </a:xfrm>
        </p:spPr>
        <p:txBody>
          <a:bodyPr/>
          <a:lstStyle/>
          <a:p>
            <a:pPr>
              <a:buNone/>
            </a:pPr>
            <a:r>
              <a:rPr lang="nl-BE" b="1" dirty="0" smtClean="0">
                <a:solidFill>
                  <a:schemeClr val="tx1"/>
                </a:solidFill>
                <a:latin typeface="Calibri" pitchFamily="34" charset="0"/>
              </a:rPr>
              <a:t>1. Bijstelling digitale verkaveling</a:t>
            </a:r>
          </a:p>
          <a:p>
            <a:pPr>
              <a:buNone/>
            </a:pPr>
            <a:r>
              <a:rPr lang="nl-BE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- bijstelling dient volledig digitaal te worden </a:t>
            </a:r>
          </a:p>
          <a:p>
            <a:pPr>
              <a:buNone/>
            </a:pPr>
            <a:r>
              <a:rPr lang="nl-BE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  uitgevoerd volgens het desbetreffende normenboek.</a:t>
            </a:r>
          </a:p>
          <a:p>
            <a:pPr>
              <a:buNone/>
            </a:pP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	  (uitzondering de faciliteiten gemeente analoog behalve</a:t>
            </a:r>
          </a:p>
          <a:p>
            <a:pPr>
              <a:buNone/>
            </a:pP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	  de situering van de betrokken kavels is digitaal)</a:t>
            </a:r>
          </a:p>
          <a:p>
            <a:pPr>
              <a:buNone/>
            </a:pPr>
            <a:r>
              <a:rPr lang="nl-BE" b="1" dirty="0" smtClean="0">
                <a:solidFill>
                  <a:schemeClr val="tx1"/>
                </a:solidFill>
                <a:latin typeface="Calibri" pitchFamily="34" charset="0"/>
              </a:rPr>
              <a:t>     Opgelet: </a:t>
            </a: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originele nummering loten (tijdelijk) niet behouden </a:t>
            </a:r>
          </a:p>
          <a:p>
            <a:pPr>
              <a:buNone/>
            </a:pP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                     (aangeven onder bijzondere voorschriften)</a:t>
            </a:r>
          </a:p>
          <a:p>
            <a:pPr>
              <a:buNone/>
            </a:pPr>
            <a:r>
              <a:rPr lang="nl-BE" b="1" dirty="0" smtClean="0">
                <a:solidFill>
                  <a:schemeClr val="tx1"/>
                </a:solidFill>
                <a:latin typeface="Calibri" pitchFamily="34" charset="0"/>
              </a:rPr>
              <a:t>2. Bijstelling analoge verkaveling zonder wijziging van de</a:t>
            </a:r>
          </a:p>
          <a:p>
            <a:pPr>
              <a:buNone/>
            </a:pPr>
            <a:r>
              <a:rPr lang="nl-BE" b="1" dirty="0" smtClean="0">
                <a:solidFill>
                  <a:schemeClr val="tx1"/>
                </a:solidFill>
                <a:latin typeface="Calibri" pitchFamily="34" charset="0"/>
              </a:rPr>
              <a:t>    kavelgrenzen en/of uitbreiding van de verkaveling</a:t>
            </a:r>
          </a:p>
          <a:p>
            <a:pPr>
              <a:buNone/>
            </a:pPr>
            <a:r>
              <a:rPr lang="nl-BE" dirty="0" smtClean="0">
                <a:latin typeface="Calibri" pitchFamily="34" charset="0"/>
              </a:rPr>
              <a:t>	</a:t>
            </a: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- bijstelling dient volledig analoog te worden ingediend</a:t>
            </a:r>
          </a:p>
          <a:p>
            <a:pPr>
              <a:buNone/>
            </a:pP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	  de te gebruiken formulieren en het normenboek zullen</a:t>
            </a:r>
          </a:p>
          <a:p>
            <a:pPr>
              <a:buNone/>
            </a:pP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	  vanaf 1/1/2018 ter beschikking zijn		</a:t>
            </a:r>
          </a:p>
          <a:p>
            <a:pPr>
              <a:buNone/>
            </a:pPr>
            <a:endParaRPr lang="nl-BE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99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Calibri" pitchFamily="34" charset="0"/>
              </a:rPr>
              <a:t>Bijstelling verkaveling OMV (vervolg)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nl-BE" b="1" dirty="0" smtClean="0">
                <a:solidFill>
                  <a:schemeClr val="tx1"/>
                </a:solidFill>
                <a:latin typeface="Calibri" pitchFamily="34" charset="0"/>
              </a:rPr>
              <a:t>3. Bijstelling analoge verkaveling met wijziging van de</a:t>
            </a:r>
          </a:p>
          <a:p>
            <a:pPr>
              <a:buNone/>
            </a:pPr>
            <a:r>
              <a:rPr lang="nl-BE" b="1" dirty="0" smtClean="0">
                <a:solidFill>
                  <a:schemeClr val="tx1"/>
                </a:solidFill>
                <a:latin typeface="Calibri" pitchFamily="34" charset="0"/>
              </a:rPr>
              <a:t>    kavelgrenzen en/of uitbreiding van de verkaveling</a:t>
            </a:r>
          </a:p>
          <a:p>
            <a:pPr>
              <a:buNone/>
            </a:pPr>
            <a:r>
              <a:rPr lang="nl-BE" dirty="0" smtClean="0">
                <a:latin typeface="Calibri" pitchFamily="34" charset="0"/>
              </a:rPr>
              <a:t>	</a:t>
            </a: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- bijstelling dient volledig analoog te worden ingediend, </a:t>
            </a:r>
          </a:p>
          <a:p>
            <a:pPr>
              <a:buNone/>
            </a:pP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	  uitgezonderd  de situering van de betrokken kavels is 	   	  digitaal (</a:t>
            </a:r>
            <a:r>
              <a:rPr lang="nl-BE" dirty="0" err="1" smtClean="0">
                <a:solidFill>
                  <a:schemeClr val="tx1"/>
                </a:solidFill>
                <a:latin typeface="Calibri" pitchFamily="34" charset="0"/>
              </a:rPr>
              <a:t>memorystick</a:t>
            </a: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pPr>
              <a:buNone/>
            </a:pP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	- de te gebruiken formulieren en het normenboek zullen</a:t>
            </a:r>
          </a:p>
          <a:p>
            <a:pPr>
              <a:buNone/>
            </a:pP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	  vanaf 1/1/2018 ter beschikking zijn		</a:t>
            </a:r>
          </a:p>
          <a:p>
            <a:pPr>
              <a:buNone/>
            </a:pPr>
            <a:endParaRPr lang="nl-BE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None/>
            </a:pPr>
            <a:r>
              <a:rPr lang="nl-BE" dirty="0" smtClean="0">
                <a:solidFill>
                  <a:schemeClr val="tx1"/>
                </a:solidFill>
                <a:latin typeface="Calibri" pitchFamily="34" charset="0"/>
              </a:rPr>
              <a:t>	  </a:t>
            </a:r>
            <a:r>
              <a:rPr lang="nl-BE" dirty="0" smtClean="0"/>
              <a:t>	</a:t>
            </a:r>
            <a:endParaRPr lang="nl-B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Calibri" pitchFamily="34" charset="0"/>
              </a:rPr>
              <a:t>Demo</a:t>
            </a:r>
            <a:endParaRPr lang="nl-NL" b="1" dirty="0">
              <a:latin typeface="Calibri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	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3676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43186c612d74334bdc4dceafe33b92bcfd1acb"/>
</p:tagLst>
</file>

<file path=ppt/theme/theme1.xml><?xml version="1.0" encoding="utf-8"?>
<a:theme xmlns:a="http://schemas.openxmlformats.org/drawingml/2006/main" name="huisstijlpresentatie">
  <a:themeElements>
    <a:clrScheme name="Aangepast 1">
      <a:dk1>
        <a:srgbClr val="34190F"/>
      </a:dk1>
      <a:lt1>
        <a:srgbClr val="FFFFFF"/>
      </a:lt1>
      <a:dk2>
        <a:srgbClr val="562918"/>
      </a:dk2>
      <a:lt2>
        <a:srgbClr val="FFFFFF"/>
      </a:lt2>
      <a:accent1>
        <a:srgbClr val="BB3242"/>
      </a:accent1>
      <a:accent2>
        <a:srgbClr val="B0753A"/>
      </a:accent2>
      <a:accent3>
        <a:srgbClr val="8F9478"/>
      </a:accent3>
      <a:accent4>
        <a:srgbClr val="ADA623"/>
      </a:accent4>
      <a:accent5>
        <a:srgbClr val="82A996"/>
      </a:accent5>
      <a:accent6>
        <a:srgbClr val="CA7C7C"/>
      </a:accent6>
      <a:hlink>
        <a:srgbClr val="0066CC"/>
      </a:hlink>
      <a:folHlink>
        <a:srgbClr val="137E93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Presentatie_Omgevingsvergunning">
  <a:themeElements>
    <a:clrScheme name="Aangepast 1">
      <a:dk1>
        <a:srgbClr val="34190F"/>
      </a:dk1>
      <a:lt1>
        <a:srgbClr val="FFFFFF"/>
      </a:lt1>
      <a:dk2>
        <a:srgbClr val="562918"/>
      </a:dk2>
      <a:lt2>
        <a:srgbClr val="FFFFFF"/>
      </a:lt2>
      <a:accent1>
        <a:srgbClr val="BB3242"/>
      </a:accent1>
      <a:accent2>
        <a:srgbClr val="B0753A"/>
      </a:accent2>
      <a:accent3>
        <a:srgbClr val="8F9478"/>
      </a:accent3>
      <a:accent4>
        <a:srgbClr val="ADA623"/>
      </a:accent4>
      <a:accent5>
        <a:srgbClr val="82A996"/>
      </a:accent5>
      <a:accent6>
        <a:srgbClr val="CA7C7C"/>
      </a:accent6>
      <a:hlink>
        <a:srgbClr val="0066CC"/>
      </a:hlink>
      <a:folHlink>
        <a:srgbClr val="137E93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e_VO.potx" id="{7AB0AA7F-90C7-4DB1-9791-B98BE5007A2C}" vid="{D2F0DD5C-7E50-4920-B7D3-BD639FE43863}"/>
    </a:ext>
  </a:extLst>
</a:theme>
</file>

<file path=ppt/theme/theme3.xml><?xml version="1.0" encoding="utf-8"?>
<a:theme xmlns:a="http://schemas.openxmlformats.org/drawingml/2006/main" name="1_Presentatie_Omgevingsvergunning">
  <a:themeElements>
    <a:clrScheme name="Aangepast 1">
      <a:dk1>
        <a:srgbClr val="34190F"/>
      </a:dk1>
      <a:lt1>
        <a:srgbClr val="FFFFFF"/>
      </a:lt1>
      <a:dk2>
        <a:srgbClr val="562918"/>
      </a:dk2>
      <a:lt2>
        <a:srgbClr val="FFFFFF"/>
      </a:lt2>
      <a:accent1>
        <a:srgbClr val="BB3242"/>
      </a:accent1>
      <a:accent2>
        <a:srgbClr val="B0753A"/>
      </a:accent2>
      <a:accent3>
        <a:srgbClr val="8F9478"/>
      </a:accent3>
      <a:accent4>
        <a:srgbClr val="ADA623"/>
      </a:accent4>
      <a:accent5>
        <a:srgbClr val="82A996"/>
      </a:accent5>
      <a:accent6>
        <a:srgbClr val="CA7C7C"/>
      </a:accent6>
      <a:hlink>
        <a:srgbClr val="0066CC"/>
      </a:hlink>
      <a:folHlink>
        <a:srgbClr val="137E93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e_VO.potx" id="{7AB0AA7F-90C7-4DB1-9791-B98BE5007A2C}" vid="{D2F0DD5C-7E50-4920-B7D3-BD639FE43863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EC4C9789715A4BA9B1369FB86A2C70" ma:contentTypeVersion="0" ma:contentTypeDescription="Een nieuw document maken." ma:contentTypeScope="" ma:versionID="b1a2d5ed40e1b4489dad15b2b8f94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d98833e19d1f2353c11efca4d6daa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E1D3C2-DF2E-4F98-9A26-A54280673A79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E256BE-F697-4923-8B27-72E52FB3F9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223681-F269-4A8B-9CB7-ED4BFD866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huisstijlpresentatie</Template>
  <TotalTime>4907</TotalTime>
  <Words>237</Words>
  <Application>Microsoft Office PowerPoint</Application>
  <PresentationFormat>Diavoorstelling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huisstijlpresentatie</vt:lpstr>
      <vt:lpstr>Presentatie_Omgevingsvergunning</vt:lpstr>
      <vt:lpstr>1_Presentatie_Omgevingsvergunning</vt:lpstr>
      <vt:lpstr>De digitale Omgevingsvergunning verkavelingen en  bijstellingen verkavelingen  </vt:lpstr>
      <vt:lpstr>Dia 2</vt:lpstr>
      <vt:lpstr>Regelgeving</vt:lpstr>
      <vt:lpstr>Regelgeving (vervolg)</vt:lpstr>
      <vt:lpstr>Nieuwe verkaveling OMV</vt:lpstr>
      <vt:lpstr>Nieuwe verkaveling OMV</vt:lpstr>
      <vt:lpstr>Bijstelling verkaveling OMV</vt:lpstr>
      <vt:lpstr>Bijstelling verkaveling OMV (vervolg)</vt:lpstr>
      <vt:lpstr>Demo</vt:lpstr>
      <vt:lpstr>Vragen?</vt:lpstr>
    </vt:vector>
  </TitlesOfParts>
  <Company>Vlaamse Overheid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Huisstijl  Omgeving</dc:title>
  <dc:creator>peter.cabus@rwo.vlaanderen.be</dc:creator>
  <cp:lastModifiedBy>Nicole</cp:lastModifiedBy>
  <cp:revision>203</cp:revision>
  <cp:lastPrinted>2017-01-26T11:49:09Z</cp:lastPrinted>
  <dcterms:created xsi:type="dcterms:W3CDTF">2016-12-05T10:24:08Z</dcterms:created>
  <dcterms:modified xsi:type="dcterms:W3CDTF">2017-12-13T10:29:00Z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ileLeafRef">
    <vt:lpwstr>sjabloon ppt omgevingsvergunning 18-04-2016.potx</vt:lpwstr>
  </property>
  <property fmtid="{D5CDD505-2E9C-101B-9397-08002B2CF9AE}" pid="3" name="ContentTypeId">
    <vt:lpwstr>0x01010076EC4C9789715A4BA9B1369FB86A2C70</vt:lpwstr>
  </property>
  <property fmtid="{D5CDD505-2E9C-101B-9397-08002B2CF9AE}" pid="4" name="IsMyDocuments">
    <vt:bool>true</vt:bool>
  </property>
</Properties>
</file>